
<file path=[Content_Types].xml><?xml version="1.0" encoding="utf-8"?>
<Types xmlns="http://schemas.openxmlformats.org/package/2006/content-types"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60" r:id="rId5"/>
    <p:sldId id="261" r:id="rId6"/>
    <p:sldId id="267" r:id="rId7"/>
    <p:sldId id="263" r:id="rId8"/>
    <p:sldId id="262" r:id="rId9"/>
    <p:sldId id="266" r:id="rId10"/>
    <p:sldId id="265" r:id="rId11"/>
    <p:sldId id="268" r:id="rId12"/>
    <p:sldId id="270" r:id="rId13"/>
    <p:sldId id="269" r:id="rId14"/>
    <p:sldId id="259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184" y="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11808" y="3428998"/>
            <a:ext cx="5518066" cy="2268559"/>
          </a:xfrm>
        </p:spPr>
        <p:txBody>
          <a:bodyPr anchor="t">
            <a:normAutofit/>
          </a:bodyPr>
          <a:lstStyle>
            <a:lvl1pPr algn="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72274" y="2268786"/>
            <a:ext cx="5357600" cy="1160213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3A824-1A51-4B26-AD58-A6D8E14F6C04}" type="datetimeFigureOut">
              <a:rPr lang="en-US" dirty="0"/>
              <a:t>11/28/2024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Ins="45720"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>
            <a:off x="2194236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4091" cy="107722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7E33E-8B18-4087-B112-809917729534}" type="datetimeFigureOut">
              <a:rPr lang="en-US" dirty="0"/>
              <a:t>11/28/2024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 rot="5400000">
            <a:off x="10337141" y="416061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39380" y="805818"/>
            <a:ext cx="1326519" cy="524412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608751" y="970410"/>
            <a:ext cx="6466903" cy="5079534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FE419-2371-464F-8239-3959401C3561}" type="datetimeFigureOut">
              <a:rPr lang="en-US" dirty="0"/>
              <a:t>11/28/2024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162C4-EDD9-4389-A98B-B87ECEA2A816}" type="datetimeFigureOut">
              <a:rPr lang="en-US" dirty="0"/>
              <a:t>11/28/2024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194943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TextBox 10"/>
          <p:cNvSpPr txBox="1"/>
          <p:nvPr/>
        </p:nvSpPr>
        <p:spPr>
          <a:xfrm>
            <a:off x="2191843" y="296258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3147254"/>
            <a:ext cx="7956560" cy="1424746"/>
          </a:xfrm>
        </p:spPr>
        <p:txBody>
          <a:bodyPr anchor="t">
            <a:normAutofit/>
          </a:bodyPr>
          <a:lstStyle>
            <a:lvl1pPr algn="r"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968" y="2268786"/>
            <a:ext cx="7791931" cy="878468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059C3-6A89-4494-99FF-5A4D6FFD50EB}" type="datetimeFigureOut">
              <a:rPr lang="en-US" dirty="0"/>
              <a:t>11/28/2024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7"/>
            <a:ext cx="7950984" cy="108170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05374" y="2052116"/>
            <a:ext cx="3891960" cy="399782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66636" y="2052114"/>
            <a:ext cx="3894222" cy="3997829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4B2F-12DE-47F5-8894-472B206D2E1E}" type="datetimeFigureOut">
              <a:rPr lang="en-US" dirty="0"/>
              <a:t>11/28/2024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196172" y="641223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TextBox 11"/>
          <p:cNvSpPr txBox="1"/>
          <p:nvPr/>
        </p:nvSpPr>
        <p:spPr>
          <a:xfrm>
            <a:off x="2193650" y="636424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8"/>
            <a:ext cx="7956560" cy="1078348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9285" y="2052115"/>
            <a:ext cx="3896467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09285" y="2851331"/>
            <a:ext cx="3893623" cy="307143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66634" y="2052115"/>
            <a:ext cx="3899798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66635" y="2851331"/>
            <a:ext cx="3899798" cy="307143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0E46F-7819-4ACF-B48B-48222C2ACC88}" type="datetimeFigureOut">
              <a:rPr lang="en-US" dirty="0"/>
              <a:t>11/28/2024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F3416-4057-4DAA-829D-4CA07428D088}" type="datetimeFigureOut">
              <a:rPr lang="en-US" dirty="0"/>
              <a:t>11/28/2024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196172" y="64122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D9284-D300-4297-87F7-E791DCC15DB1}" type="datetimeFigureOut">
              <a:rPr lang="en-US" dirty="0"/>
              <a:t>11/28/2024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TextBox 9"/>
          <p:cNvSpPr txBox="1"/>
          <p:nvPr/>
        </p:nvSpPr>
        <p:spPr>
          <a:xfrm>
            <a:off x="1554154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0323" y="1282451"/>
            <a:ext cx="2664361" cy="1903241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154" y="805818"/>
            <a:ext cx="5446278" cy="5244126"/>
          </a:xfrm>
        </p:spPr>
        <p:txBody>
          <a:bodyPr anchor="ctr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6154"/>
            <a:ext cx="2664361" cy="2386397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25BB-DA17-4BA0-B3C8-3AC3ABC827E6}" type="datetimeFigureOut">
              <a:rPr lang="en-US" dirty="0"/>
              <a:t>11/28/2024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47062" y="3229"/>
            <a:ext cx="4629734" cy="6858000"/>
          </a:xfrm>
          <a:solidFill>
            <a:schemeClr val="tx1">
              <a:alpha val="10000"/>
            </a:schemeClr>
          </a:solidFill>
          <a:ln w="9525" cap="sq">
            <a:noFill/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54686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241" y="1282452"/>
            <a:ext cx="3970986" cy="1900473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2928"/>
            <a:ext cx="3971874" cy="2386394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C4C9A-3960-41CF-A4E9-2A8FB932454B}" type="datetimeFigureOut">
              <a:rPr lang="en-US" dirty="0"/>
              <a:t>11/28/2024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599" y="2052116"/>
            <a:ext cx="7796540" cy="3997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</p:spPr>
        <p:txBody>
          <a:bodyPr vert="horz" lIns="91440" tIns="18288" rIns="91440" bIns="45720" rtlCol="0" anchor="t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3CBC1C18-307B-4F68-A007-B5B542270E8D}" type="datetimeFigureOut">
              <a:rPr lang="en-US" dirty="0"/>
              <a:t>11/28/2024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</p:spPr>
        <p:txBody>
          <a:bodyPr vert="horz" lIns="91440" tIns="45720" rIns="91440" bIns="18288" rtlCol="0" anchor="b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8407" y="164592"/>
            <a:ext cx="636727" cy="322851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34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344488" indent="-344488" algn="l" defTabSz="914400" rtl="0" eaLnBrk="1" latinLnBrk="0" hangingPunct="1">
        <a:lnSpc>
          <a:spcPct val="120000"/>
        </a:lnSpc>
        <a:spcBef>
          <a:spcPts val="10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953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588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7097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17328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642616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108960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575304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04164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hyperlink" Target="onenote:#Duo%20SDK%20&#19968;&#38190;&#32534;&#35793;%20&#35299;&#26512;&amp;section-id={C95C9EEC-158F-4438-824C-8EDE22A376D6}&amp;page-id={1815F10A-44B6-4178-87C2-203AED137DBF}&amp;end&amp;base-path=G:\OneNote\&#30005;&#23398;\&#30002;&#36784;\C906.one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onenote://G:/OneNote/&#30005;&#23398;/&#30002;&#36784;/C906.one#&#20854;&#20182;&#25991;&#20214;&#22841;&amp;section-id={C95C9EEC-158F-4438-824C-8EDE22A376D6}&amp;page-id={ED8588DC-7BD7-410A-9257-A23E6B7FB18D}&amp;end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onenote://G:/OneNote/&#30005;&#23398;/&#30002;&#36784;/C906.one#&#23433;&#20840;&#21551;&#21160;&amp;section-id={C95C9EEC-158F-4438-824C-8EDE22A376D6}&amp;page-id={5DD35E10-30D4-40BF-B8B7-16671A3E60B7}&amp;end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onenote://G:/OneNote/&#30005;&#23398;/&#30002;&#36784;/U-Boot.one#U-boot%20&#25991;&#26723;&amp;section-id={6D53AE50-4D66-48E8-8337-B6318D969E43}&amp;page-id={F4B6541B-5A6E-4F68-87D8-72E79CCCC213}&amp;end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6A7150-C2AB-AEEB-90BF-FEDB48C7C9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07370" y="3278601"/>
            <a:ext cx="6177260" cy="2268559"/>
          </a:xfrm>
        </p:spPr>
        <p:txBody>
          <a:bodyPr>
            <a:normAutofit/>
          </a:bodyPr>
          <a:lstStyle/>
          <a:p>
            <a:pPr algn="l"/>
            <a:r>
              <a:rPr lang="en-US" altLang="zh-CN" sz="4800" dirty="0"/>
              <a:t>Duo SDK </a:t>
            </a:r>
            <a:r>
              <a:rPr lang="zh-CN" altLang="en-US" sz="4800" dirty="0"/>
              <a:t>解析</a:t>
            </a:r>
            <a:r>
              <a:rPr lang="en-US" altLang="zh-CN" sz="4800" dirty="0"/>
              <a:t>    </a:t>
            </a:r>
            <a:endParaRPr lang="zh-CN" altLang="en-US" sz="4800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864F4BB-F600-0F74-3380-F8545C024EC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l"/>
            <a:r>
              <a:rPr lang="en-US" altLang="zh-CN" u="sng" dirty="0">
                <a:latin typeface="-apple-system"/>
              </a:rPr>
              <a:t> </a:t>
            </a:r>
            <a:endParaRPr lang="zh-CN" altLang="en-US" u="sng" dirty="0"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16356173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71677F-3B47-B6CD-470C-9D7154873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9892" y="56083"/>
            <a:ext cx="4252207" cy="527449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zh-CN" dirty="0"/>
              <a:t>Linux Kernel </a:t>
            </a:r>
            <a:r>
              <a:rPr lang="zh-CN" altLang="en-US" dirty="0"/>
              <a:t>目录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12193244-9CF1-389B-CD1D-B7791DF813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4298" r="79605" b="2032"/>
          <a:stretch/>
        </p:blipFill>
        <p:spPr>
          <a:xfrm>
            <a:off x="392391" y="1194139"/>
            <a:ext cx="1130151" cy="5233738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DF55E23-DF48-EB33-A861-B65B077CF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5475" y="3191382"/>
            <a:ext cx="6974840" cy="1352445"/>
          </a:xfrm>
          <a:prstGeom prst="rect">
            <a:avLst/>
          </a:prstGeom>
        </p:spPr>
      </p:pic>
      <p:sp>
        <p:nvSpPr>
          <p:cNvPr id="8" name="标题 1">
            <a:extLst>
              <a:ext uri="{FF2B5EF4-FFF2-40B4-BE49-F238E27FC236}">
                <a16:creationId xmlns:a16="http://schemas.microsoft.com/office/drawing/2014/main" id="{50F7DBAE-76B2-2151-B6F8-C3AC7EED1B4C}"/>
              </a:ext>
            </a:extLst>
          </p:cNvPr>
          <p:cNvSpPr txBox="1">
            <a:spLocks/>
          </p:cNvSpPr>
          <p:nvPr/>
        </p:nvSpPr>
        <p:spPr>
          <a:xfrm>
            <a:off x="2365159" y="1538574"/>
            <a:ext cx="8884367" cy="181673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solidFill>
                  <a:srgbClr val="CCCCCC"/>
                </a:solidFill>
                <a:latin typeface="Consolas" panose="020B0609020204030204" pitchFamily="49" charset="0"/>
              </a:rPr>
              <a:t>可以看到 </a:t>
            </a:r>
            <a:r>
              <a:rPr lang="en-US" altLang="zh-CN" sz="2800" dirty="0">
                <a:solidFill>
                  <a:srgbClr val="CCCCCC"/>
                </a:solidFill>
                <a:latin typeface="Consolas" panose="020B0609020204030204" pitchFamily="49" charset="0"/>
              </a:rPr>
              <a:t>md</a:t>
            </a:r>
            <a:r>
              <a:rPr lang="zh-CN" altLang="en-US" sz="2800" dirty="0">
                <a:solidFill>
                  <a:srgbClr val="CCCCCC"/>
                </a:solidFill>
                <a:latin typeface="Consolas" panose="020B0609020204030204" pitchFamily="49" charset="0"/>
              </a:rPr>
              <a:t>提示：</a:t>
            </a:r>
            <a:endParaRPr lang="en-US" altLang="zh-CN" sz="28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pPr algn="l"/>
            <a:r>
              <a:rPr lang="zh-CN" altLang="en-US" sz="2800" dirty="0">
                <a:solidFill>
                  <a:srgbClr val="CCCCCC"/>
                </a:solidFill>
                <a:latin typeface="Consolas" panose="020B0609020204030204" pitchFamily="49" charset="0"/>
              </a:rPr>
              <a:t>请按照 </a:t>
            </a:r>
            <a:r>
              <a:rPr lang="en-US" altLang="zh-CN" sz="2800" dirty="0" err="1">
                <a:solidFill>
                  <a:srgbClr val="CCCCCC"/>
                </a:solidFill>
                <a:latin typeface="Consolas" panose="020B0609020204030204" pitchFamily="49" charset="0"/>
              </a:rPr>
              <a:t>buildroot</a:t>
            </a:r>
            <a:r>
              <a:rPr lang="en-US" altLang="zh-CN" sz="28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zh-CN" altLang="en-US" sz="2800" dirty="0">
                <a:solidFill>
                  <a:srgbClr val="CCCCCC"/>
                </a:solidFill>
                <a:latin typeface="Consolas" panose="020B0609020204030204" pitchFamily="49" charset="0"/>
              </a:rPr>
              <a:t>提示来启动 </a:t>
            </a:r>
            <a:r>
              <a:rPr lang="en-US" altLang="zh-CN" sz="2800" dirty="0">
                <a:solidFill>
                  <a:srgbClr val="CCCCCC"/>
                </a:solidFill>
                <a:latin typeface="Consolas" panose="020B0609020204030204" pitchFamily="49" charset="0"/>
              </a:rPr>
              <a:t>T-HEAD C9xx CPU </a:t>
            </a:r>
            <a:r>
              <a:rPr lang="zh-CN" altLang="en-US" sz="2800" dirty="0">
                <a:solidFill>
                  <a:srgbClr val="CCCCCC"/>
                </a:solidFill>
                <a:latin typeface="Consolas" panose="020B0609020204030204" pitchFamily="49" charset="0"/>
              </a:rPr>
              <a:t>板</a:t>
            </a:r>
          </a:p>
          <a:p>
            <a:pPr algn="l"/>
            <a:endParaRPr lang="en-US" altLang="zh-CN" sz="28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pPr algn="l"/>
            <a:endParaRPr lang="en-US" altLang="zh-CN" sz="28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pPr algn="l"/>
            <a:endParaRPr lang="zh-CN" altLang="en-US" sz="2800" dirty="0">
              <a:solidFill>
                <a:srgbClr val="CCCCCC"/>
              </a:solidFill>
              <a:latin typeface="Consolas" panose="020B0609020204030204" pitchFamily="49" charset="0"/>
            </a:endParaRPr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8A0E9962-5C7D-A500-4BB3-BA270C089AC7}"/>
              </a:ext>
            </a:extLst>
          </p:cNvPr>
          <p:cNvCxnSpPr/>
          <p:nvPr/>
        </p:nvCxnSpPr>
        <p:spPr>
          <a:xfrm flipV="1">
            <a:off x="1209174" y="3519237"/>
            <a:ext cx="1497931" cy="273116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30953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4AF1349-6927-C02A-5F35-0E8D9CB918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5829" y="26004"/>
            <a:ext cx="5756155" cy="617686"/>
          </a:xfrm>
        </p:spPr>
        <p:txBody>
          <a:bodyPr/>
          <a:lstStyle/>
          <a:p>
            <a:pPr algn="l"/>
            <a:r>
              <a:rPr lang="en-US" altLang="zh-CN" dirty="0"/>
              <a:t>Duo SDK </a:t>
            </a:r>
            <a:r>
              <a:rPr lang="zh-CN" altLang="en-US" dirty="0"/>
              <a:t>一键编译 脚本分析 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7D70C40-C17D-685B-C93A-640E8A6D102A}"/>
              </a:ext>
            </a:extLst>
          </p:cNvPr>
          <p:cNvSpPr txBox="1"/>
          <p:nvPr/>
        </p:nvSpPr>
        <p:spPr>
          <a:xfrm>
            <a:off x="7301665" y="150181"/>
            <a:ext cx="22213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rtl="0">
              <a:spcBef>
                <a:spcPts val="0"/>
              </a:spcBef>
              <a:spcAft>
                <a:spcPts val="0"/>
              </a:spcAft>
            </a:pPr>
            <a:r>
              <a:rPr lang="en-US" altLang="zh-CN" dirty="0">
                <a:ea typeface="Calibri" panose="020F0502020204030204" pitchFamily="34" charset="0"/>
                <a:hlinkClick r:id="rId2"/>
              </a:rPr>
              <a:t>Build.sh</a:t>
            </a:r>
            <a:r>
              <a:rPr lang="zh-CN" altLang="en-US" dirty="0">
                <a:ea typeface="Calibri" panose="020F0502020204030204" pitchFamily="34" charset="0"/>
                <a:hlinkClick r:id="rId2"/>
              </a:rPr>
              <a:t>文件分</a:t>
            </a:r>
            <a:r>
              <a:rPr lang="zh-CN" altLang="zh-CN" dirty="0">
                <a:ea typeface="Microsoft YaHei" panose="020B0503020204020204" pitchFamily="34" charset="-122"/>
                <a:hlinkClick r:id="rId2"/>
              </a:rPr>
              <a:t>析</a:t>
            </a:r>
            <a:endParaRPr lang="zh-CN" altLang="zh-CN" sz="1800" dirty="0">
              <a:effectLst/>
              <a:ea typeface="Calibri" panose="020F0502020204030204" pitchFamily="34" charset="0"/>
            </a:endParaRPr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E5C2A762-D336-C21F-9F5B-9CEEAEB04540}"/>
              </a:ext>
            </a:extLst>
          </p:cNvPr>
          <p:cNvSpPr txBox="1">
            <a:spLocks/>
          </p:cNvSpPr>
          <p:nvPr/>
        </p:nvSpPr>
        <p:spPr>
          <a:xfrm>
            <a:off x="5686162" y="1065487"/>
            <a:ext cx="5834075" cy="319953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1800" dirty="0"/>
              <a:t>Build.sh </a:t>
            </a:r>
            <a:r>
              <a:rPr lang="zh-CN" altLang="en-US" sz="1800" dirty="0"/>
              <a:t>关键代码</a:t>
            </a:r>
            <a:endParaRPr lang="en-US" altLang="zh-CN" sz="1800" dirty="0"/>
          </a:p>
          <a:p>
            <a:pPr algn="l"/>
            <a:r>
              <a:rPr lang="zh-CN" altLang="en-US" sz="1800" dirty="0"/>
              <a:t>通过判断，执行</a:t>
            </a:r>
            <a:endParaRPr lang="en-US" altLang="zh-CN" sz="1800" dirty="0"/>
          </a:p>
          <a:p>
            <a:pPr algn="l"/>
            <a:endParaRPr lang="en-US" altLang="zh-CN" sz="1800" dirty="0"/>
          </a:p>
          <a:p>
            <a:pPr algn="l"/>
            <a:r>
              <a:rPr lang="en-US" altLang="zh-CN" sz="1800" dirty="0"/>
              <a:t>1.</a:t>
            </a:r>
            <a:r>
              <a:rPr lang="zh-CN" altLang="en-US" sz="1800" dirty="0"/>
              <a:t>配置 工具链</a:t>
            </a:r>
            <a:endParaRPr lang="en-US" altLang="zh-CN" sz="1800" dirty="0"/>
          </a:p>
          <a:p>
            <a:pPr algn="l"/>
            <a:r>
              <a:rPr lang="en-US" altLang="zh-CN" sz="1800" dirty="0"/>
              <a:t>2.</a:t>
            </a:r>
            <a:r>
              <a:rPr lang="zh-CN" altLang="en-US" sz="1800" dirty="0"/>
              <a:t>选择 开发板型号</a:t>
            </a:r>
            <a:endParaRPr lang="en-US" altLang="zh-CN" sz="1800" dirty="0"/>
          </a:p>
          <a:p>
            <a:pPr algn="l"/>
            <a:r>
              <a:rPr lang="en-US" altLang="zh-CN" sz="1800" dirty="0"/>
              <a:t>3.</a:t>
            </a:r>
            <a:r>
              <a:rPr lang="zh-CN" altLang="en-US" sz="1800" dirty="0"/>
              <a:t>配置 编译环境</a:t>
            </a:r>
            <a:endParaRPr lang="en-US" altLang="zh-CN" sz="1800" dirty="0"/>
          </a:p>
          <a:p>
            <a:pPr algn="l"/>
            <a:r>
              <a:rPr lang="en-US" altLang="zh-CN" sz="1800" dirty="0"/>
              <a:t>4.</a:t>
            </a:r>
            <a:r>
              <a:rPr lang="zh-CN" altLang="en-US" sz="1800" dirty="0"/>
              <a:t>输出 编译信息</a:t>
            </a:r>
            <a:endParaRPr lang="en-US" altLang="zh-CN" sz="1800" dirty="0"/>
          </a:p>
          <a:p>
            <a:pPr algn="l"/>
            <a:endParaRPr lang="en-US" altLang="zh-CN" sz="1800" dirty="0"/>
          </a:p>
          <a:p>
            <a:pPr algn="l"/>
            <a:r>
              <a:rPr lang="en-US" altLang="zh-CN" sz="1800" dirty="0"/>
              <a:t>5.</a:t>
            </a:r>
            <a:r>
              <a:rPr lang="zh-CN" altLang="en-US" sz="1800" dirty="0"/>
              <a:t>编译 （清除旧文件，调用</a:t>
            </a:r>
            <a:r>
              <a:rPr lang="zh-CN" altLang="zh-CN" sz="1800" dirty="0"/>
              <a:t>build_all </a:t>
            </a:r>
            <a:r>
              <a:rPr lang="zh-CN" altLang="en-US" sz="1800" dirty="0"/>
              <a:t>函数重新编译）</a:t>
            </a:r>
            <a:endParaRPr lang="en-US" altLang="zh-CN" sz="1800" dirty="0"/>
          </a:p>
          <a:p>
            <a:pPr algn="l"/>
            <a:r>
              <a:rPr lang="en-US" altLang="zh-CN" sz="1800" dirty="0"/>
              <a:t>6.</a:t>
            </a:r>
            <a:r>
              <a:rPr lang="zh-CN" altLang="en-US" sz="1800" dirty="0"/>
              <a:t>打包 （通过</a:t>
            </a:r>
            <a:r>
              <a:rPr lang="zh-CN" altLang="zh-CN" sz="1800" dirty="0"/>
              <a:t> `STORAGE_TYPE` 的值</a:t>
            </a:r>
            <a:r>
              <a:rPr lang="zh-CN" altLang="en-US" sz="1800" dirty="0"/>
              <a:t>，选择存储介质  是 </a:t>
            </a:r>
            <a:r>
              <a:rPr lang="zh-CN" altLang="zh-CN" sz="1800" dirty="0"/>
              <a:t>emmc </a:t>
            </a:r>
            <a:r>
              <a:rPr lang="en-US" altLang="zh-CN" sz="1800" dirty="0"/>
              <a:t>/</a:t>
            </a:r>
            <a:r>
              <a:rPr lang="zh-CN" altLang="zh-CN" sz="1800" dirty="0"/>
              <a:t> sd </a:t>
            </a:r>
            <a:r>
              <a:rPr lang="en-US" altLang="zh-CN" sz="1800" dirty="0"/>
              <a:t>/</a:t>
            </a:r>
            <a:r>
              <a:rPr lang="zh-CN" altLang="en-US" sz="1800" dirty="0"/>
              <a:t> </a:t>
            </a:r>
            <a:r>
              <a:rPr lang="zh-CN" altLang="zh-CN" sz="1800" dirty="0"/>
              <a:t>nor_nand</a:t>
            </a:r>
            <a:r>
              <a:rPr lang="zh-CN" altLang="en-US" sz="1800" dirty="0"/>
              <a:t>）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9464C778-398B-C6A2-4ABA-4B373B83C8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4267" r="44900"/>
          <a:stretch/>
        </p:blipFill>
        <p:spPr>
          <a:xfrm>
            <a:off x="5810919" y="4151416"/>
            <a:ext cx="3657934" cy="2237517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FF24ACEB-1040-4C49-7E7A-320D89E796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5536"/>
          <a:stretch/>
        </p:blipFill>
        <p:spPr>
          <a:xfrm>
            <a:off x="1034001" y="1888958"/>
            <a:ext cx="3871635" cy="3775910"/>
          </a:xfrm>
          <a:prstGeom prst="rect">
            <a:avLst/>
          </a:prstGeom>
        </p:spPr>
      </p:pic>
      <p:sp>
        <p:nvSpPr>
          <p:cNvPr id="17" name="标题 1">
            <a:extLst>
              <a:ext uri="{FF2B5EF4-FFF2-40B4-BE49-F238E27FC236}">
                <a16:creationId xmlns:a16="http://schemas.microsoft.com/office/drawing/2014/main" id="{04C45407-EDE1-094A-8355-365FB32C95A4}"/>
              </a:ext>
            </a:extLst>
          </p:cNvPr>
          <p:cNvSpPr txBox="1">
            <a:spLocks/>
          </p:cNvSpPr>
          <p:nvPr/>
        </p:nvSpPr>
        <p:spPr>
          <a:xfrm>
            <a:off x="1034001" y="1451746"/>
            <a:ext cx="3871636" cy="43721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62500" lnSpcReduction="20000"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dirty="0"/>
              <a:t>条件判断，失败退出执行脚本</a:t>
            </a:r>
          </a:p>
        </p:txBody>
      </p:sp>
    </p:spTree>
    <p:extLst>
      <p:ext uri="{BB962C8B-B14F-4D97-AF65-F5344CB8AC3E}">
        <p14:creationId xmlns:p14="http://schemas.microsoft.com/office/powerpoint/2010/main" val="38181447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D7C4C5-6A0D-4085-10E0-930A14BCD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1808" y="808055"/>
            <a:ext cx="7958331" cy="1696097"/>
          </a:xfrm>
        </p:spPr>
        <p:txBody>
          <a:bodyPr/>
          <a:lstStyle/>
          <a:p>
            <a:pPr algn="l"/>
            <a:r>
              <a:rPr lang="zh-CN" altLang="en-US" sz="1800" dirty="0"/>
              <a:t>通过查找</a:t>
            </a:r>
            <a:r>
              <a:rPr lang="en-US" altLang="zh-CN" sz="1800" dirty="0"/>
              <a:t>  </a:t>
            </a:r>
            <a:r>
              <a:rPr lang="en-US" altLang="zh-CN" sz="1800" dirty="0" err="1"/>
              <a:t>build_all</a:t>
            </a:r>
            <a:r>
              <a:rPr lang="zh-CN" altLang="en-US" sz="1800" dirty="0"/>
              <a:t>函数 发现有两个 配置脚本文件，</a:t>
            </a:r>
            <a:br>
              <a:rPr lang="en-US" altLang="zh-CN" sz="1800" dirty="0"/>
            </a:br>
            <a:r>
              <a:rPr lang="en-US" altLang="zh-CN" sz="1800" dirty="0" err="1"/>
              <a:t>Cvi</a:t>
            </a:r>
            <a:r>
              <a:rPr lang="en-US" altLang="zh-CN" sz="1800" dirty="0"/>
              <a:t> </a:t>
            </a:r>
            <a:r>
              <a:rPr lang="zh-CN" altLang="en-US" sz="1800" dirty="0"/>
              <a:t>应该是</a:t>
            </a:r>
            <a:r>
              <a:rPr lang="en-US" altLang="zh-CN" sz="1800" dirty="0" err="1"/>
              <a:t>Cvitek</a:t>
            </a:r>
            <a:r>
              <a:rPr lang="en-US" altLang="zh-CN" sz="1800" dirty="0"/>
              <a:t> </a:t>
            </a:r>
            <a:r>
              <a:rPr lang="zh-CN" altLang="en-US" sz="1800" dirty="0"/>
              <a:t>，</a:t>
            </a:r>
            <a:r>
              <a:rPr lang="en-US" altLang="zh-CN" sz="1800" dirty="0" err="1"/>
              <a:t>Milkv</a:t>
            </a:r>
            <a:r>
              <a:rPr lang="en-US" altLang="zh-CN" sz="1800" dirty="0"/>
              <a:t> </a:t>
            </a:r>
            <a:r>
              <a:rPr lang="zh-CN" altLang="en-US" sz="1800" dirty="0"/>
              <a:t>参考它的 配置脚本文件，</a:t>
            </a:r>
            <a:br>
              <a:rPr lang="en-US" altLang="zh-CN" sz="1800" dirty="0"/>
            </a:br>
            <a:br>
              <a:rPr lang="en-US" altLang="zh-CN" sz="1800" dirty="0"/>
            </a:br>
            <a:r>
              <a:rPr lang="zh-CN" altLang="en-US" sz="1800" dirty="0"/>
              <a:t>查看</a:t>
            </a:r>
            <a:r>
              <a:rPr lang="en-US" altLang="zh-CN" sz="1800" dirty="0" err="1"/>
              <a:t>Milkv</a:t>
            </a:r>
            <a:r>
              <a:rPr lang="zh-CN" altLang="en-US" sz="1800" dirty="0"/>
              <a:t>的</a:t>
            </a:r>
            <a:r>
              <a:rPr lang="en-US" altLang="zh-CN" sz="1800" dirty="0" err="1"/>
              <a:t>Build_all</a:t>
            </a:r>
            <a:r>
              <a:rPr lang="zh-CN" altLang="en-US" sz="1800" dirty="0"/>
              <a:t>函数 ，发现编译</a:t>
            </a:r>
            <a:r>
              <a:rPr lang="en-US" altLang="zh-CN" sz="1800" dirty="0"/>
              <a:t>ALL</a:t>
            </a:r>
            <a:r>
              <a:rPr lang="zh-CN" altLang="en-US" sz="1800" dirty="0"/>
              <a:t>需先编译通过，这</a:t>
            </a:r>
            <a:r>
              <a:rPr lang="en-US" altLang="zh-CN" sz="1800" dirty="0"/>
              <a:t>10</a:t>
            </a:r>
            <a:r>
              <a:rPr lang="zh-CN" altLang="en-US" sz="1800" dirty="0"/>
              <a:t>个组件</a:t>
            </a:r>
            <a:br>
              <a:rPr lang="en-US" altLang="zh-CN" sz="1800" dirty="0"/>
            </a:br>
            <a:r>
              <a:rPr lang="en-US" altLang="zh-CN" sz="1800" dirty="0" err="1"/>
              <a:t>uboot</a:t>
            </a:r>
            <a:r>
              <a:rPr lang="en-US" altLang="zh-CN" sz="1800" dirty="0"/>
              <a:t> , kernel , </a:t>
            </a:r>
            <a:r>
              <a:rPr lang="en-US" altLang="zh-CN" sz="1800" dirty="0" err="1"/>
              <a:t>rootfs</a:t>
            </a:r>
            <a:r>
              <a:rPr lang="en-US" altLang="zh-CN" sz="1800" dirty="0"/>
              <a:t>  ….</a:t>
            </a:r>
            <a:br>
              <a:rPr lang="en-US" altLang="zh-CN" sz="1800" dirty="0"/>
            </a:br>
            <a:endParaRPr lang="zh-CN" altLang="en-US" sz="1800" dirty="0"/>
          </a:p>
        </p:txBody>
      </p:sp>
      <p:pic>
        <p:nvPicPr>
          <p:cNvPr id="10" name="内容占位符 9">
            <a:extLst>
              <a:ext uri="{FF2B5EF4-FFF2-40B4-BE49-F238E27FC236}">
                <a16:creationId xmlns:a16="http://schemas.microsoft.com/office/drawing/2014/main" id="{5CC5E13F-5E3A-95E5-ED1E-A0F622908F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2421" y="2640932"/>
            <a:ext cx="6204701" cy="3721851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315D87B8-030C-86E8-C064-7C14D770CC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0973" y="2504153"/>
            <a:ext cx="5418606" cy="4092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6615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D06059-C955-737B-1BE6-0C2C2CDDAF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0508" y="96856"/>
            <a:ext cx="7958331" cy="1077229"/>
          </a:xfrm>
        </p:spPr>
        <p:txBody>
          <a:bodyPr/>
          <a:lstStyle/>
          <a:p>
            <a:pPr algn="l"/>
            <a:r>
              <a:rPr lang="zh-CN" altLang="en-US" dirty="0"/>
              <a:t>文件目录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8AC8AC9-8D16-1EA3-BC7B-7E0E991E4787}"/>
              </a:ext>
            </a:extLst>
          </p:cNvPr>
          <p:cNvSpPr txBox="1"/>
          <p:nvPr/>
        </p:nvSpPr>
        <p:spPr>
          <a:xfrm>
            <a:off x="4806950" y="60928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dirty="0">
                <a:hlinkClick r:id="rId2"/>
              </a:rPr>
              <a:t>其他文件夹</a:t>
            </a:r>
            <a:endParaRPr lang="zh-CN" altLang="en-US" dirty="0"/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A10ED366-4999-0099-C28F-8DF8446855DB}"/>
              </a:ext>
            </a:extLst>
          </p:cNvPr>
          <p:cNvSpPr txBox="1">
            <a:spLocks/>
          </p:cNvSpPr>
          <p:nvPr/>
        </p:nvSpPr>
        <p:spPr>
          <a:xfrm>
            <a:off x="1100508" y="2056219"/>
            <a:ext cx="3852492" cy="175378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dirty="0">
                <a:ea typeface="Microsoft YaHei" panose="020B0503020204020204" pitchFamily="34" charset="-122"/>
              </a:rPr>
              <a:t>可以参考右图，整个</a:t>
            </a:r>
            <a:r>
              <a:rPr lang="en-US" altLang="zh-CN" sz="1800" dirty="0">
                <a:ea typeface="Microsoft YaHei" panose="020B0503020204020204" pitchFamily="34" charset="-122"/>
              </a:rPr>
              <a:t>SDK</a:t>
            </a:r>
            <a:r>
              <a:rPr lang="zh-CN" altLang="en-US" sz="1800" dirty="0">
                <a:ea typeface="Microsoft YaHei" panose="020B0503020204020204" pitchFamily="34" charset="-122"/>
              </a:rPr>
              <a:t>目录结构</a:t>
            </a:r>
            <a:endParaRPr lang="en-US" altLang="zh-CN" sz="1800" dirty="0">
              <a:ea typeface="Microsoft YaHei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79AE359F-ECFC-BFB1-BB99-D68749C3596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4574"/>
          <a:stretch/>
        </p:blipFill>
        <p:spPr>
          <a:xfrm>
            <a:off x="4896523" y="1361687"/>
            <a:ext cx="6835655" cy="457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0282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A8833E0-03BD-C34C-11BD-2C208993C5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9454" y="106307"/>
            <a:ext cx="6284637" cy="581265"/>
          </a:xfrm>
        </p:spPr>
        <p:txBody>
          <a:bodyPr>
            <a:normAutofit/>
          </a:bodyPr>
          <a:lstStyle/>
          <a:p>
            <a:pPr algn="l"/>
            <a:r>
              <a:rPr lang="en-US" altLang="zh-CN" dirty="0"/>
              <a:t>Fit Tool	</a:t>
            </a:r>
            <a:r>
              <a:rPr lang="zh-CN" altLang="en-US" dirty="0"/>
              <a:t>蓝老师发的打包工具</a:t>
            </a:r>
          </a:p>
        </p:txBody>
      </p:sp>
      <p:pic>
        <p:nvPicPr>
          <p:cNvPr id="9" name="内容占位符 8">
            <a:extLst>
              <a:ext uri="{FF2B5EF4-FFF2-40B4-BE49-F238E27FC236}">
                <a16:creationId xmlns:a16="http://schemas.microsoft.com/office/drawing/2014/main" id="{125A233F-EB97-0E1F-C4C6-74D3ED3D82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07984" y="769942"/>
            <a:ext cx="4736107" cy="905174"/>
          </a:xfr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44537D4D-07EF-172F-007E-20F2F4D37D29}"/>
              </a:ext>
            </a:extLst>
          </p:cNvPr>
          <p:cNvSpPr txBox="1"/>
          <p:nvPr/>
        </p:nvSpPr>
        <p:spPr>
          <a:xfrm>
            <a:off x="7344091" y="142928"/>
            <a:ext cx="38951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https://github.com/sophgo/fiptool</a:t>
            </a:r>
            <a:endParaRPr lang="zh-CN" altLang="en-US" dirty="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75911B6C-837B-0455-8B13-A21127F995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092" y="2302130"/>
            <a:ext cx="3164322" cy="1921653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530E9FE9-69BD-DD79-543A-54DBED94A6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1683" y="2381800"/>
            <a:ext cx="4605246" cy="1468915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130DAAC2-A43A-CC99-30D2-7B9E9F5BB3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77198" y="2658844"/>
            <a:ext cx="3397322" cy="770156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BABADACF-F29D-D981-86B6-A973B2907D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6805" y="4346044"/>
            <a:ext cx="5268959" cy="2472813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0506BE79-FCF1-687F-71E3-4E33988169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7013" y="4867966"/>
            <a:ext cx="4525006" cy="1867161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BCE5E13D-EDD3-B863-E2D8-4713AA654DF5}"/>
              </a:ext>
            </a:extLst>
          </p:cNvPr>
          <p:cNvSpPr txBox="1"/>
          <p:nvPr/>
        </p:nvSpPr>
        <p:spPr>
          <a:xfrm>
            <a:off x="1159281" y="4424845"/>
            <a:ext cx="33134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最终生成一个 </a:t>
            </a:r>
            <a:r>
              <a:rPr lang="en-US" altLang="zh-CN" dirty="0" err="1"/>
              <a:t>fip.bin</a:t>
            </a:r>
            <a:r>
              <a:rPr lang="zh-CN" altLang="en-US" dirty="0"/>
              <a:t>固件</a:t>
            </a:r>
          </a:p>
        </p:txBody>
      </p: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5F2B1226-3634-2BD1-EB08-4E60D531EEE6}"/>
              </a:ext>
            </a:extLst>
          </p:cNvPr>
          <p:cNvCxnSpPr>
            <a:cxnSpLocks/>
          </p:cNvCxnSpPr>
          <p:nvPr/>
        </p:nvCxnSpPr>
        <p:spPr>
          <a:xfrm>
            <a:off x="3187331" y="3154326"/>
            <a:ext cx="624314" cy="0"/>
          </a:xfrm>
          <a:prstGeom prst="straightConnector1">
            <a:avLst/>
          </a:prstGeom>
          <a:ln w="571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4CAC0985-F21F-46DC-7103-325AD3DB6C6B}"/>
              </a:ext>
            </a:extLst>
          </p:cNvPr>
          <p:cNvCxnSpPr>
            <a:cxnSpLocks/>
          </p:cNvCxnSpPr>
          <p:nvPr/>
        </p:nvCxnSpPr>
        <p:spPr>
          <a:xfrm>
            <a:off x="7988327" y="2959395"/>
            <a:ext cx="624314" cy="0"/>
          </a:xfrm>
          <a:prstGeom prst="straightConnector1">
            <a:avLst/>
          </a:prstGeom>
          <a:ln w="571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CFCC8FD9-5B4B-7DA6-5EBF-10EFBDE1E29D}"/>
              </a:ext>
            </a:extLst>
          </p:cNvPr>
          <p:cNvCxnSpPr>
            <a:cxnSpLocks/>
          </p:cNvCxnSpPr>
          <p:nvPr/>
        </p:nvCxnSpPr>
        <p:spPr>
          <a:xfrm>
            <a:off x="11094583" y="3365133"/>
            <a:ext cx="0" cy="1059712"/>
          </a:xfrm>
          <a:prstGeom prst="straightConnector1">
            <a:avLst/>
          </a:prstGeom>
          <a:ln w="571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EF0F3C10-4494-8F68-16B8-1E60937A3023}"/>
              </a:ext>
            </a:extLst>
          </p:cNvPr>
          <p:cNvCxnSpPr>
            <a:cxnSpLocks/>
          </p:cNvCxnSpPr>
          <p:nvPr/>
        </p:nvCxnSpPr>
        <p:spPr>
          <a:xfrm flipH="1">
            <a:off x="4855535" y="5240336"/>
            <a:ext cx="1457089" cy="14605"/>
          </a:xfrm>
          <a:prstGeom prst="straightConnector1">
            <a:avLst/>
          </a:prstGeom>
          <a:ln w="571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本框 39">
            <a:extLst>
              <a:ext uri="{FF2B5EF4-FFF2-40B4-BE49-F238E27FC236}">
                <a16:creationId xmlns:a16="http://schemas.microsoft.com/office/drawing/2014/main" id="{88035A59-490B-4E36-D8C1-1F708FFB3922}"/>
              </a:ext>
            </a:extLst>
          </p:cNvPr>
          <p:cNvSpPr txBox="1"/>
          <p:nvPr/>
        </p:nvSpPr>
        <p:spPr>
          <a:xfrm>
            <a:off x="1059455" y="1863453"/>
            <a:ext cx="24119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1.</a:t>
            </a:r>
            <a:r>
              <a:rPr lang="zh-CN" altLang="en-US" dirty="0"/>
              <a:t>编译出 </a:t>
            </a:r>
            <a:r>
              <a:rPr lang="en-US" altLang="zh-CN" dirty="0" err="1"/>
              <a:t>uboot.bin</a:t>
            </a:r>
            <a:endParaRPr lang="zh-CN" altLang="en-US" dirty="0"/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50D3752C-4550-26AC-84BC-12B02021FFC3}"/>
              </a:ext>
            </a:extLst>
          </p:cNvPr>
          <p:cNvSpPr txBox="1"/>
          <p:nvPr/>
        </p:nvSpPr>
        <p:spPr>
          <a:xfrm>
            <a:off x="3900665" y="1850291"/>
            <a:ext cx="35107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2.</a:t>
            </a:r>
            <a:r>
              <a:rPr lang="zh-CN" altLang="en-US" dirty="0"/>
              <a:t>编译出 </a:t>
            </a:r>
            <a:r>
              <a:rPr lang="en-US" altLang="zh-CN" dirty="0" err="1"/>
              <a:t>openSBI.bin</a:t>
            </a:r>
            <a:endParaRPr lang="zh-CN" altLang="en-US" dirty="0"/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0AA57DD4-E10E-F354-97F3-7EF90272275C}"/>
              </a:ext>
            </a:extLst>
          </p:cNvPr>
          <p:cNvSpPr txBox="1"/>
          <p:nvPr/>
        </p:nvSpPr>
        <p:spPr>
          <a:xfrm>
            <a:off x="8612641" y="1864260"/>
            <a:ext cx="27521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3.</a:t>
            </a:r>
            <a:r>
              <a:rPr lang="zh-CN" altLang="en-US" dirty="0"/>
              <a:t>编译出 </a:t>
            </a:r>
            <a:r>
              <a:rPr lang="en-US" altLang="zh-CN" dirty="0" err="1"/>
              <a:t>RTOS.bin</a:t>
            </a:r>
            <a:endParaRPr lang="zh-CN" altLang="en-US" dirty="0"/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7245D959-22D2-2713-FA67-DB9C522E6599}"/>
              </a:ext>
            </a:extLst>
          </p:cNvPr>
          <p:cNvSpPr txBox="1"/>
          <p:nvPr/>
        </p:nvSpPr>
        <p:spPr>
          <a:xfrm>
            <a:off x="7083700" y="3957093"/>
            <a:ext cx="32093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4.</a:t>
            </a:r>
            <a:r>
              <a:rPr lang="zh-CN" altLang="en-US" dirty="0"/>
              <a:t>用</a:t>
            </a:r>
            <a:r>
              <a:rPr lang="en-US" altLang="zh-CN" dirty="0" err="1"/>
              <a:t>fiptool</a:t>
            </a:r>
            <a:r>
              <a:rPr lang="zh-CN" altLang="en-US" dirty="0"/>
              <a:t>打包出 </a:t>
            </a:r>
            <a:r>
              <a:rPr lang="en-US" altLang="zh-CN" dirty="0" err="1"/>
              <a:t>fip.bin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414329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930D96-05FC-1C63-9D00-6C7B98864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864" y="134287"/>
            <a:ext cx="10113068" cy="1893034"/>
          </a:xfrm>
        </p:spPr>
        <p:txBody>
          <a:bodyPr>
            <a:normAutofit/>
          </a:bodyPr>
          <a:lstStyle/>
          <a:p>
            <a:pPr algn="l"/>
            <a:r>
              <a:rPr lang="en-US" altLang="zh-CN" sz="2500" dirty="0"/>
              <a:t>      Duo SDK </a:t>
            </a:r>
            <a:r>
              <a:rPr lang="zh-CN" altLang="en-US" sz="2500" dirty="0"/>
              <a:t>的组成</a:t>
            </a:r>
            <a:br>
              <a:rPr lang="en-US" altLang="zh-CN" sz="2500" dirty="0"/>
            </a:br>
            <a:br>
              <a:rPr lang="en-US" altLang="zh-CN" sz="2500" dirty="0"/>
            </a:br>
            <a:r>
              <a:rPr lang="en-US" altLang="zh-CN" sz="2500" dirty="0"/>
              <a:t>		</a:t>
            </a:r>
            <a:r>
              <a:rPr lang="zh-CN" altLang="en-US" sz="2500" dirty="0"/>
              <a:t>主要分四个部分： </a:t>
            </a:r>
            <a:br>
              <a:rPr lang="en-US" altLang="zh-CN" sz="2500" dirty="0"/>
            </a:br>
            <a:br>
              <a:rPr lang="en-US" altLang="zh-CN" sz="2500" dirty="0"/>
            </a:br>
            <a:r>
              <a:rPr lang="en-US" altLang="zh-CN" sz="2500" dirty="0"/>
              <a:t>		</a:t>
            </a:r>
            <a:r>
              <a:rPr lang="en-US" altLang="zh-CN" sz="2500" dirty="0" err="1"/>
              <a:t>uboot</a:t>
            </a:r>
            <a:r>
              <a:rPr lang="en-US" altLang="zh-CN" sz="2500" dirty="0"/>
              <a:t> / </a:t>
            </a:r>
            <a:r>
              <a:rPr lang="en-US" altLang="zh-CN" sz="2500" dirty="0" err="1"/>
              <a:t>openSBI</a:t>
            </a:r>
            <a:r>
              <a:rPr lang="en-US" altLang="zh-CN" sz="2500" dirty="0"/>
              <a:t> / </a:t>
            </a:r>
            <a:r>
              <a:rPr lang="en-US" altLang="zh-CN" sz="2500" dirty="0" err="1"/>
              <a:t>buildroot</a:t>
            </a:r>
            <a:r>
              <a:rPr lang="en-US" altLang="zh-CN" sz="2500" dirty="0"/>
              <a:t> / Kernel</a:t>
            </a:r>
            <a:endParaRPr lang="zh-CN" altLang="en-US" sz="2500" dirty="0"/>
          </a:p>
        </p:txBody>
      </p:sp>
      <p:pic>
        <p:nvPicPr>
          <p:cNvPr id="9" name="内容占位符 8">
            <a:extLst>
              <a:ext uri="{FF2B5EF4-FFF2-40B4-BE49-F238E27FC236}">
                <a16:creationId xmlns:a16="http://schemas.microsoft.com/office/drawing/2014/main" id="{1561648C-55B6-798D-8009-D102895EF9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01583" y="2274443"/>
            <a:ext cx="7796212" cy="1901515"/>
          </a:xfr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0222B92C-5A68-661C-40D8-284F535794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8262" y="3115841"/>
            <a:ext cx="6592348" cy="3186768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441E3E55-43EF-CE7B-D36B-92551C84E70F}"/>
              </a:ext>
            </a:extLst>
          </p:cNvPr>
          <p:cNvSpPr txBox="1"/>
          <p:nvPr/>
        </p:nvSpPr>
        <p:spPr>
          <a:xfrm>
            <a:off x="4636669" y="147792"/>
            <a:ext cx="60970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https://github.com/milkv-duo/duo-buildroot-sdk </a:t>
            </a:r>
          </a:p>
        </p:txBody>
      </p:sp>
    </p:spTree>
    <p:extLst>
      <p:ext uri="{BB962C8B-B14F-4D97-AF65-F5344CB8AC3E}">
        <p14:creationId xmlns:p14="http://schemas.microsoft.com/office/powerpoint/2010/main" val="31788461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55FA4C9-74B7-526E-55B0-E417656B89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5554" y="142143"/>
            <a:ext cx="7958331" cy="1077229"/>
          </a:xfrm>
        </p:spPr>
        <p:txBody>
          <a:bodyPr/>
          <a:lstStyle/>
          <a:p>
            <a:pPr algn="l"/>
            <a:r>
              <a:rPr lang="en-US" altLang="zh-CN" dirty="0"/>
              <a:t>Duo SDK </a:t>
            </a:r>
            <a:r>
              <a:rPr lang="zh-CN" altLang="en-US" dirty="0"/>
              <a:t>编译出 </a:t>
            </a:r>
            <a:r>
              <a:rPr lang="en-US" altLang="zh-CN" dirty="0" err="1"/>
              <a:t>img</a:t>
            </a:r>
            <a:r>
              <a:rPr lang="zh-CN" altLang="en-US" dirty="0"/>
              <a:t>文件</a:t>
            </a:r>
          </a:p>
        </p:txBody>
      </p:sp>
      <p:sp>
        <p:nvSpPr>
          <p:cNvPr id="11" name="内容占位符 10">
            <a:extLst>
              <a:ext uri="{FF2B5EF4-FFF2-40B4-BE49-F238E27FC236}">
                <a16:creationId xmlns:a16="http://schemas.microsoft.com/office/drawing/2014/main" id="{400E93FE-6C9C-121A-4020-3099AD639C84}"/>
              </a:ext>
            </a:extLst>
          </p:cNvPr>
          <p:cNvSpPr>
            <a:spLocks noGrp="1"/>
          </p:cNvSpPr>
          <p:nvPr>
            <p:ph idx="1"/>
          </p:nvPr>
        </p:nvSpPr>
        <p:spPr>
          <a:xfrm flipH="1">
            <a:off x="2364854" y="1306230"/>
            <a:ext cx="8436496" cy="2878525"/>
          </a:xfrm>
        </p:spPr>
        <p:txBody>
          <a:bodyPr>
            <a:normAutofit/>
          </a:bodyPr>
          <a:lstStyle/>
          <a:p>
            <a:r>
              <a:rPr lang="en-US" altLang="zh-CN" dirty="0"/>
              <a:t>build.sh</a:t>
            </a:r>
            <a:r>
              <a:rPr lang="zh-CN" altLang="en-US" dirty="0"/>
              <a:t> 一键编译 生成 </a:t>
            </a:r>
            <a:r>
              <a:rPr lang="en-US" altLang="zh-CN" dirty="0"/>
              <a:t>Duo</a:t>
            </a:r>
            <a:r>
              <a:rPr lang="zh-CN" altLang="en-US" dirty="0"/>
              <a:t>镜像文件，</a:t>
            </a:r>
            <a:r>
              <a:rPr lang="zh-CN" altLang="en-US" sz="2000" dirty="0"/>
              <a:t>在项目的 </a:t>
            </a:r>
            <a:r>
              <a:rPr lang="en-US" altLang="zh-CN" sz="2000" dirty="0"/>
              <a:t>/out/ </a:t>
            </a:r>
            <a:r>
              <a:rPr lang="zh-CN" altLang="en-US" sz="2000" dirty="0"/>
              <a:t>目录下</a:t>
            </a:r>
            <a:r>
              <a:rPr lang="en-US" altLang="zh-CN" sz="2000" dirty="0"/>
              <a:t>,</a:t>
            </a:r>
            <a:r>
              <a:rPr lang="zh-CN" altLang="en-US" sz="2000" dirty="0"/>
              <a:t>图</a:t>
            </a:r>
            <a:r>
              <a:rPr lang="en-US" altLang="zh-CN" sz="2000" dirty="0"/>
              <a:t>1</a:t>
            </a:r>
            <a:endParaRPr lang="en-US" altLang="zh-CN" dirty="0"/>
          </a:p>
          <a:p>
            <a:r>
              <a:rPr lang="zh-CN" altLang="en-US" sz="2000" dirty="0"/>
              <a:t>烧入</a:t>
            </a:r>
            <a:r>
              <a:rPr lang="en-US" altLang="zh-CN" sz="2000" dirty="0" err="1"/>
              <a:t>img</a:t>
            </a:r>
            <a:r>
              <a:rPr lang="zh-CN" altLang="en-US" sz="2000" dirty="0"/>
              <a:t>到</a:t>
            </a:r>
            <a:r>
              <a:rPr lang="en-US" altLang="zh-CN" sz="2000" dirty="0"/>
              <a:t>SD</a:t>
            </a:r>
            <a:r>
              <a:rPr lang="zh-CN" altLang="en-US" sz="2000" dirty="0"/>
              <a:t>卡，会存在 </a:t>
            </a:r>
            <a:r>
              <a:rPr lang="en-US" altLang="zh-CN" sz="2000" dirty="0" err="1"/>
              <a:t>fip.bin</a:t>
            </a:r>
            <a:r>
              <a:rPr lang="en-US" altLang="zh-CN" sz="2000" dirty="0"/>
              <a:t> </a:t>
            </a:r>
            <a:r>
              <a:rPr lang="zh-CN" altLang="en-US" sz="2000" dirty="0"/>
              <a:t>和 </a:t>
            </a:r>
            <a:r>
              <a:rPr lang="en-US" altLang="zh-CN" sz="2000" dirty="0"/>
              <a:t>boot.sd</a:t>
            </a:r>
            <a:r>
              <a:rPr lang="zh-CN" altLang="en-US" sz="2000" dirty="0"/>
              <a:t>文件</a:t>
            </a:r>
            <a:r>
              <a:rPr lang="en-US" altLang="zh-CN" sz="2000" dirty="0"/>
              <a:t>,</a:t>
            </a:r>
            <a:r>
              <a:rPr lang="zh-CN" altLang="en-US" sz="2000" dirty="0"/>
              <a:t>图</a:t>
            </a:r>
            <a:r>
              <a:rPr lang="en-US" altLang="zh-CN" sz="2000" dirty="0"/>
              <a:t>2</a:t>
            </a:r>
          </a:p>
          <a:p>
            <a:r>
              <a:rPr lang="en-US" altLang="zh-CN" sz="2000" dirty="0"/>
              <a:t>boot.sd</a:t>
            </a:r>
            <a:r>
              <a:rPr lang="zh-CN" altLang="en-US" sz="2000" dirty="0"/>
              <a:t>是</a:t>
            </a:r>
            <a:r>
              <a:rPr lang="en-US" altLang="zh-CN" sz="2000" dirty="0"/>
              <a:t>DTB</a:t>
            </a:r>
            <a:r>
              <a:rPr lang="zh-CN" altLang="en-US" sz="2000" dirty="0"/>
              <a:t>文件，</a:t>
            </a:r>
            <a:r>
              <a:rPr lang="en-US" altLang="zh-CN" sz="2000" dirty="0" err="1"/>
              <a:t>Uboot</a:t>
            </a:r>
            <a:r>
              <a:rPr lang="zh-CN" altLang="en-US" sz="2000" dirty="0"/>
              <a:t>会加载</a:t>
            </a:r>
            <a:r>
              <a:rPr lang="en-US" altLang="zh-CN" sz="2000" dirty="0"/>
              <a:t>DTB,</a:t>
            </a:r>
            <a:r>
              <a:rPr lang="zh-CN" altLang="en-US" sz="2000" dirty="0"/>
              <a:t>传给</a:t>
            </a:r>
            <a:r>
              <a:rPr lang="en-US" altLang="zh-CN" sz="2000" dirty="0"/>
              <a:t>Linux</a:t>
            </a:r>
            <a:r>
              <a:rPr lang="zh-CN" altLang="en-US" sz="2000" dirty="0"/>
              <a:t>内核，图</a:t>
            </a:r>
            <a:r>
              <a:rPr lang="en-US" altLang="zh-CN" sz="2000" dirty="0"/>
              <a:t>3</a:t>
            </a:r>
            <a:endParaRPr lang="zh-CN" altLang="en-US" sz="2000" dirty="0"/>
          </a:p>
          <a:p>
            <a:endParaRPr lang="en-US" altLang="zh-CN" sz="2000" dirty="0"/>
          </a:p>
          <a:p>
            <a:endParaRPr lang="en-US" altLang="zh-CN" dirty="0"/>
          </a:p>
        </p:txBody>
      </p:sp>
      <p:sp>
        <p:nvSpPr>
          <p:cNvPr id="13" name="内容占位符 10">
            <a:extLst>
              <a:ext uri="{FF2B5EF4-FFF2-40B4-BE49-F238E27FC236}">
                <a16:creationId xmlns:a16="http://schemas.microsoft.com/office/drawing/2014/main" id="{4E80BDD0-F335-D89A-4F3A-85695FFF6726}"/>
              </a:ext>
            </a:extLst>
          </p:cNvPr>
          <p:cNvSpPr txBox="1">
            <a:spLocks/>
          </p:cNvSpPr>
          <p:nvPr/>
        </p:nvSpPr>
        <p:spPr>
          <a:xfrm flipH="1">
            <a:off x="5312259" y="1405829"/>
            <a:ext cx="6262118" cy="17152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4488" indent="-344488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95338" indent="-33813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58888" indent="-3444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709738" indent="-33813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1732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642616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3108960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575304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404164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1800" dirty="0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928197A5-4CA1-E05C-A2A9-51EE65F65F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960" y="3063289"/>
            <a:ext cx="2414663" cy="3650072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70176066-EF2E-E8BA-7F2F-933DE8E423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1058" y="3592254"/>
            <a:ext cx="2095792" cy="91452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67E7EA2-A2AC-89F3-1069-52C34115E8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6286" y="3814683"/>
            <a:ext cx="5463589" cy="469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9628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55FA4C9-74B7-526E-55B0-E417656B89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3718" y="19988"/>
            <a:ext cx="7958331" cy="1077229"/>
          </a:xfrm>
        </p:spPr>
        <p:txBody>
          <a:bodyPr/>
          <a:lstStyle/>
          <a:p>
            <a:pPr algn="l"/>
            <a:r>
              <a:rPr lang="zh-CN" altLang="en-US" dirty="0"/>
              <a:t>安全启动 架构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4A1BEE1-452C-BFC5-9288-B323E11D4AC8}"/>
              </a:ext>
            </a:extLst>
          </p:cNvPr>
          <p:cNvSpPr txBox="1"/>
          <p:nvPr/>
        </p:nvSpPr>
        <p:spPr>
          <a:xfrm>
            <a:off x="2657474" y="727885"/>
            <a:ext cx="60970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dirty="0">
                <a:hlinkClick r:id="rId2"/>
              </a:rPr>
              <a:t>安全启动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5DBDB2C-7F95-F108-3771-F275687353FA}"/>
              </a:ext>
            </a:extLst>
          </p:cNvPr>
          <p:cNvSpPr txBox="1"/>
          <p:nvPr/>
        </p:nvSpPr>
        <p:spPr>
          <a:xfrm>
            <a:off x="4101264" y="19988"/>
            <a:ext cx="609700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参考汪辰老师的文章https://gitee.com/unicornx/tblog/blob/master/articles/20240329-duo-bootflow.md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8415D67B-26F0-58E1-5373-9D71C3883E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459" y="1212355"/>
            <a:ext cx="4484390" cy="5573456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0D9E8B1D-EA49-DDB8-87E1-EF1A8559DFE1}"/>
              </a:ext>
            </a:extLst>
          </p:cNvPr>
          <p:cNvSpPr txBox="1"/>
          <p:nvPr/>
        </p:nvSpPr>
        <p:spPr>
          <a:xfrm>
            <a:off x="4765006" y="1189550"/>
            <a:ext cx="6097002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汪老师文章  我总结了一下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 err="1"/>
              <a:t>Fip.bin</a:t>
            </a:r>
            <a:r>
              <a:rPr lang="zh-CN" altLang="en-US" dirty="0"/>
              <a:t>标准固件结构，其支持</a:t>
            </a:r>
            <a:r>
              <a:rPr lang="en-US" altLang="zh-CN" dirty="0"/>
              <a:t>ATF</a:t>
            </a:r>
          </a:p>
          <a:p>
            <a:endParaRPr lang="en-US" altLang="zh-CN" dirty="0"/>
          </a:p>
          <a:p>
            <a:r>
              <a:rPr lang="en-US" altLang="zh-CN" dirty="0"/>
              <a:t>ARM</a:t>
            </a:r>
            <a:r>
              <a:rPr lang="zh-CN" altLang="en-US" dirty="0"/>
              <a:t>架构</a:t>
            </a:r>
            <a:r>
              <a:rPr lang="en-US" altLang="zh-CN" dirty="0"/>
              <a:t> </a:t>
            </a:r>
            <a:r>
              <a:rPr lang="zh-CN" altLang="en-US" dirty="0"/>
              <a:t>安全启动  </a:t>
            </a:r>
            <a:r>
              <a:rPr lang="en-US" altLang="zh-CN" dirty="0"/>
              <a:t>ATF </a:t>
            </a:r>
            <a:r>
              <a:rPr lang="zh-CN" altLang="en-US" dirty="0"/>
              <a:t>大致分</a:t>
            </a:r>
            <a:r>
              <a:rPr lang="en-US" altLang="zh-CN" dirty="0"/>
              <a:t>5</a:t>
            </a:r>
            <a:r>
              <a:rPr lang="zh-CN" altLang="en-US" dirty="0"/>
              <a:t>步骤：</a:t>
            </a:r>
            <a:endParaRPr lang="en-US" altLang="zh-CN" dirty="0"/>
          </a:p>
          <a:p>
            <a:r>
              <a:rPr lang="en-US" altLang="zh-CN" dirty="0"/>
              <a:t>BL1 -&gt; BL2 -&gt; BL3.1 -&gt; BL3.2 (</a:t>
            </a:r>
            <a:r>
              <a:rPr lang="zh-CN" altLang="en-US" dirty="0"/>
              <a:t>可选</a:t>
            </a:r>
            <a:r>
              <a:rPr lang="en-US" altLang="zh-CN" dirty="0"/>
              <a:t>)-&gt; BL3.3</a:t>
            </a:r>
          </a:p>
          <a:p>
            <a:endParaRPr lang="en-US" altLang="zh-CN" dirty="0"/>
          </a:p>
          <a:p>
            <a:r>
              <a:rPr lang="en-US" altLang="zh-CN" dirty="0"/>
              <a:t>Duo</a:t>
            </a:r>
            <a:r>
              <a:rPr lang="zh-CN" altLang="en-US" dirty="0"/>
              <a:t> 安全启动 参考</a:t>
            </a:r>
            <a:r>
              <a:rPr lang="en-US" altLang="zh-CN" dirty="0"/>
              <a:t>ATF:</a:t>
            </a:r>
          </a:p>
          <a:p>
            <a:r>
              <a:rPr lang="en-US" altLang="zh-CN" dirty="0" err="1"/>
              <a:t>OpenSBI</a:t>
            </a:r>
            <a:r>
              <a:rPr lang="en-US" altLang="zh-CN" dirty="0"/>
              <a:t> </a:t>
            </a:r>
            <a:r>
              <a:rPr lang="zh-CN" altLang="en-US" dirty="0"/>
              <a:t>对应 </a:t>
            </a:r>
            <a:r>
              <a:rPr lang="en-US" altLang="zh-CN" dirty="0"/>
              <a:t>BL31  </a:t>
            </a:r>
            <a:r>
              <a:rPr lang="zh-CN" altLang="en-US" dirty="0"/>
              <a:t>，</a:t>
            </a:r>
            <a:r>
              <a:rPr lang="en-US" altLang="zh-CN" dirty="0"/>
              <a:t>U-Boot </a:t>
            </a:r>
            <a:r>
              <a:rPr lang="zh-CN" altLang="en-US" dirty="0"/>
              <a:t>对应 </a:t>
            </a:r>
            <a:r>
              <a:rPr lang="en-US" altLang="zh-CN" dirty="0"/>
              <a:t>BL33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F9E4398F-BD7F-E199-CF55-B1D7661C58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6931" y="3871776"/>
            <a:ext cx="5308653" cy="2916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5166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71677F-3B47-B6CD-470C-9D7154873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2278" y="141864"/>
            <a:ext cx="7958331" cy="792144"/>
          </a:xfrm>
        </p:spPr>
        <p:txBody>
          <a:bodyPr/>
          <a:lstStyle/>
          <a:p>
            <a:pPr algn="l"/>
            <a:r>
              <a:rPr lang="zh-CN" altLang="en-US" dirty="0"/>
              <a:t>启动流程 对比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4C88EE6-3084-891D-29FD-9318192FC9A1}"/>
              </a:ext>
            </a:extLst>
          </p:cNvPr>
          <p:cNvSpPr txBox="1"/>
          <p:nvPr/>
        </p:nvSpPr>
        <p:spPr>
          <a:xfrm>
            <a:off x="1348388" y="1172714"/>
            <a:ext cx="44771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一般 </a:t>
            </a:r>
            <a:r>
              <a:rPr lang="en-US" altLang="zh-CN" dirty="0"/>
              <a:t>Linux</a:t>
            </a:r>
            <a:r>
              <a:rPr lang="zh-CN" altLang="en-US" dirty="0"/>
              <a:t>系统启动，大致分</a:t>
            </a:r>
            <a:r>
              <a:rPr lang="en-US" altLang="zh-CN" dirty="0"/>
              <a:t>5</a:t>
            </a:r>
            <a:r>
              <a:rPr lang="zh-CN" altLang="en-US" dirty="0"/>
              <a:t>步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3184307-29F9-D011-305E-435BC4B5DE38}"/>
              </a:ext>
            </a:extLst>
          </p:cNvPr>
          <p:cNvSpPr txBox="1"/>
          <p:nvPr/>
        </p:nvSpPr>
        <p:spPr>
          <a:xfrm>
            <a:off x="7481817" y="1437608"/>
            <a:ext cx="31877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对比 </a:t>
            </a:r>
            <a:r>
              <a:rPr lang="en-US" altLang="zh-CN" dirty="0"/>
              <a:t>Duo SDK 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8464C26-BF1A-D14F-8224-7AA3E814B2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3916" y="2465919"/>
            <a:ext cx="6095999" cy="313634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2F6CA8B-DEE8-8281-A6D5-BD9FE44C90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587" y="2010290"/>
            <a:ext cx="5746329" cy="4428821"/>
          </a:xfrm>
          <a:prstGeom prst="rect">
            <a:avLst/>
          </a:prstGeom>
        </p:spPr>
      </p:pic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DC06CEB2-17CB-5E95-3CFD-2E54DFB82A98}"/>
              </a:ext>
            </a:extLst>
          </p:cNvPr>
          <p:cNvCxnSpPr>
            <a:cxnSpLocks/>
          </p:cNvCxnSpPr>
          <p:nvPr/>
        </p:nvCxnSpPr>
        <p:spPr>
          <a:xfrm flipH="1" flipV="1">
            <a:off x="1348388" y="2465919"/>
            <a:ext cx="4664623" cy="529485"/>
          </a:xfrm>
          <a:prstGeom prst="straightConnector1">
            <a:avLst/>
          </a:prstGeom>
          <a:ln w="28575" cap="flat" cmpd="sng" algn="ctr">
            <a:solidFill>
              <a:schemeClr val="accent4"/>
            </a:solidFill>
            <a:prstDash val="dash"/>
            <a:round/>
            <a:headEnd type="oval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3374A423-A52B-76F7-53C6-E8314C315A18}"/>
              </a:ext>
            </a:extLst>
          </p:cNvPr>
          <p:cNvCxnSpPr>
            <a:cxnSpLocks/>
          </p:cNvCxnSpPr>
          <p:nvPr/>
        </p:nvCxnSpPr>
        <p:spPr>
          <a:xfrm flipH="1" flipV="1">
            <a:off x="1766267" y="3050636"/>
            <a:ext cx="4246744" cy="552322"/>
          </a:xfrm>
          <a:prstGeom prst="straightConnector1">
            <a:avLst/>
          </a:prstGeom>
          <a:ln w="28575" cap="flat" cmpd="sng" algn="ctr">
            <a:solidFill>
              <a:schemeClr val="accent4"/>
            </a:solidFill>
            <a:prstDash val="dash"/>
            <a:round/>
            <a:headEnd type="oval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D858C450-6267-ACCF-A4EB-3F11C4FD8FBE}"/>
              </a:ext>
            </a:extLst>
          </p:cNvPr>
          <p:cNvCxnSpPr>
            <a:cxnSpLocks/>
          </p:cNvCxnSpPr>
          <p:nvPr/>
        </p:nvCxnSpPr>
        <p:spPr>
          <a:xfrm flipH="1">
            <a:off x="1070811" y="3654383"/>
            <a:ext cx="4941082" cy="0"/>
          </a:xfrm>
          <a:prstGeom prst="straightConnector1">
            <a:avLst/>
          </a:prstGeom>
          <a:ln w="28575" cap="flat" cmpd="sng" algn="ctr">
            <a:solidFill>
              <a:schemeClr val="accent4"/>
            </a:solidFill>
            <a:prstDash val="dash"/>
            <a:round/>
            <a:headEnd type="oval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DCBCE17F-816A-6E08-5053-BEB209284619}"/>
              </a:ext>
            </a:extLst>
          </p:cNvPr>
          <p:cNvCxnSpPr>
            <a:cxnSpLocks/>
          </p:cNvCxnSpPr>
          <p:nvPr/>
        </p:nvCxnSpPr>
        <p:spPr>
          <a:xfrm flipH="1">
            <a:off x="1348388" y="3759868"/>
            <a:ext cx="4663505" cy="412307"/>
          </a:xfrm>
          <a:prstGeom prst="straightConnector1">
            <a:avLst/>
          </a:prstGeom>
          <a:ln w="28575" cap="flat" cmpd="sng" algn="ctr">
            <a:solidFill>
              <a:schemeClr val="accent4"/>
            </a:solidFill>
            <a:prstDash val="dash"/>
            <a:round/>
            <a:headEnd type="oval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D4A5342F-2C97-9281-29DD-21E35D984BAA}"/>
              </a:ext>
            </a:extLst>
          </p:cNvPr>
          <p:cNvCxnSpPr>
            <a:cxnSpLocks/>
          </p:cNvCxnSpPr>
          <p:nvPr/>
        </p:nvCxnSpPr>
        <p:spPr>
          <a:xfrm flipH="1">
            <a:off x="1413711" y="4277226"/>
            <a:ext cx="4598182" cy="493295"/>
          </a:xfrm>
          <a:prstGeom prst="straightConnector1">
            <a:avLst/>
          </a:prstGeom>
          <a:ln w="28575" cap="flat" cmpd="sng" algn="ctr">
            <a:solidFill>
              <a:schemeClr val="accent4"/>
            </a:solidFill>
            <a:prstDash val="dash"/>
            <a:round/>
            <a:headEnd type="oval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74298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71677F-3B47-B6CD-470C-9D7154873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3639" y="1"/>
            <a:ext cx="5072361" cy="565484"/>
          </a:xfrm>
        </p:spPr>
        <p:txBody>
          <a:bodyPr>
            <a:normAutofit/>
          </a:bodyPr>
          <a:lstStyle/>
          <a:p>
            <a:pPr algn="l"/>
            <a:r>
              <a:rPr lang="en-US" altLang="zh-CN" dirty="0" err="1"/>
              <a:t>OpenSBI</a:t>
            </a:r>
            <a:endParaRPr lang="zh-CN" altLang="en-US" dirty="0"/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D51179C9-852C-9042-BC0D-349ABD1B6ADE}"/>
              </a:ext>
            </a:extLst>
          </p:cNvPr>
          <p:cNvGrpSpPr/>
          <p:nvPr/>
        </p:nvGrpSpPr>
        <p:grpSpPr>
          <a:xfrm>
            <a:off x="261638" y="3603454"/>
            <a:ext cx="5089359" cy="3086100"/>
            <a:chOff x="1230651" y="3452367"/>
            <a:chExt cx="6270878" cy="3995688"/>
          </a:xfrm>
        </p:grpSpPr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1124AD97-03E9-61CE-943B-31EEAAED8A0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30652" y="4293093"/>
              <a:ext cx="6270877" cy="3154962"/>
            </a:xfrm>
            <a:prstGeom prst="rect">
              <a:avLst/>
            </a:prstGeom>
          </p:spPr>
        </p:pic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26CF544C-B878-96A0-1E22-6021B2007F6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30651" y="3452367"/>
              <a:ext cx="6270878" cy="1475923"/>
            </a:xfrm>
            <a:prstGeom prst="rect">
              <a:avLst/>
            </a:prstGeom>
          </p:spPr>
        </p:pic>
      </p:grpSp>
      <p:pic>
        <p:nvPicPr>
          <p:cNvPr id="16" name="图片 15">
            <a:extLst>
              <a:ext uri="{FF2B5EF4-FFF2-40B4-BE49-F238E27FC236}">
                <a16:creationId xmlns:a16="http://schemas.microsoft.com/office/drawing/2014/main" id="{5348BF88-A79B-09D7-80CE-7FF76A823D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4543" y="3603454"/>
            <a:ext cx="5089359" cy="3155785"/>
          </a:xfrm>
          <a:prstGeom prst="rect">
            <a:avLst/>
          </a:prstGeom>
        </p:spPr>
      </p:pic>
      <p:sp>
        <p:nvSpPr>
          <p:cNvPr id="17" name="标题 1">
            <a:extLst>
              <a:ext uri="{FF2B5EF4-FFF2-40B4-BE49-F238E27FC236}">
                <a16:creationId xmlns:a16="http://schemas.microsoft.com/office/drawing/2014/main" id="{13CE91BB-A0EF-2801-8636-C0FA54BE8817}"/>
              </a:ext>
            </a:extLst>
          </p:cNvPr>
          <p:cNvSpPr txBox="1">
            <a:spLocks/>
          </p:cNvSpPr>
          <p:nvPr/>
        </p:nvSpPr>
        <p:spPr>
          <a:xfrm>
            <a:off x="2806318" y="620032"/>
            <a:ext cx="2252961" cy="56548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zh-CN" altLang="en-US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E38178E4-D647-383E-1F5F-0A6C463DD36F}"/>
              </a:ext>
            </a:extLst>
          </p:cNvPr>
          <p:cNvSpPr txBox="1"/>
          <p:nvPr/>
        </p:nvSpPr>
        <p:spPr>
          <a:xfrm>
            <a:off x="1023639" y="2444726"/>
            <a:ext cx="9606261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ea typeface="Microsoft YaHei" panose="020B0503020204020204" pitchFamily="34" charset="-122"/>
              </a:rPr>
              <a:t>生成物 大致分</a:t>
            </a:r>
            <a:r>
              <a:rPr lang="en-US" altLang="zh-CN" sz="2400" dirty="0">
                <a:ea typeface="Microsoft YaHei" panose="020B0503020204020204" pitchFamily="34" charset="-122"/>
              </a:rPr>
              <a:t>2</a:t>
            </a:r>
            <a:r>
              <a:rPr lang="zh-CN" altLang="en-US" sz="2400" dirty="0">
                <a:ea typeface="Microsoft YaHei" panose="020B0503020204020204" pitchFamily="34" charset="-122"/>
              </a:rPr>
              <a:t>类：</a:t>
            </a:r>
            <a:endParaRPr lang="en-US" altLang="zh-CN" sz="2400" dirty="0">
              <a:ea typeface="Microsoft YaHei" panose="020B0503020204020204" pitchFamily="34" charset="-122"/>
            </a:endParaRPr>
          </a:p>
          <a:p>
            <a:r>
              <a:rPr lang="zh-CN" altLang="en-US" dirty="0">
                <a:ea typeface="Microsoft YaHei" panose="020B0503020204020204" pitchFamily="34" charset="-122"/>
              </a:rPr>
              <a:t>生成</a:t>
            </a:r>
            <a:r>
              <a:rPr lang="zh-CN" altLang="zh-CN" dirty="0">
                <a:ea typeface="Microsoft YaHei" panose="020B0503020204020204" pitchFamily="34" charset="-122"/>
              </a:rPr>
              <a:t>固件</a:t>
            </a:r>
            <a:r>
              <a:rPr lang="zh-CN" altLang="en-US" dirty="0">
                <a:ea typeface="Microsoft YaHei" panose="020B0503020204020204" pitchFamily="34" charset="-122"/>
              </a:rPr>
              <a:t>（</a:t>
            </a:r>
            <a:r>
              <a:rPr lang="en-US" altLang="zh-CN" dirty="0">
                <a:ea typeface="Microsoft YaHei" panose="020B0503020204020204" pitchFamily="34" charset="-122"/>
              </a:rPr>
              <a:t>.elf</a:t>
            </a:r>
            <a:r>
              <a:rPr lang="zh-CN" altLang="en-US" dirty="0">
                <a:ea typeface="Microsoft YaHei" panose="020B0503020204020204" pitchFamily="34" charset="-122"/>
              </a:rPr>
              <a:t>或者</a:t>
            </a:r>
            <a:r>
              <a:rPr lang="en-US" altLang="zh-CN" dirty="0">
                <a:ea typeface="Microsoft YaHei" panose="020B0503020204020204" pitchFamily="34" charset="-122"/>
              </a:rPr>
              <a:t>.</a:t>
            </a:r>
            <a:r>
              <a:rPr lang="en-US" altLang="zh-CN" dirty="0" err="1">
                <a:ea typeface="Microsoft YaHei" panose="020B0503020204020204" pitchFamily="34" charset="-122"/>
              </a:rPr>
              <a:t>img</a:t>
            </a:r>
            <a:r>
              <a:rPr lang="zh-CN" altLang="en-US" dirty="0">
                <a:ea typeface="Microsoft YaHei" panose="020B0503020204020204" pitchFamily="34" charset="-122"/>
              </a:rPr>
              <a:t>文件）</a:t>
            </a:r>
            <a:endParaRPr lang="en-US" altLang="zh-CN" dirty="0">
              <a:ea typeface="Microsoft YaHei" panose="020B0503020204020204" pitchFamily="34" charset="-122"/>
            </a:endParaRPr>
          </a:p>
          <a:p>
            <a:r>
              <a:rPr lang="zh-CN" altLang="en-US" dirty="0">
                <a:ea typeface="Microsoft YaHei" panose="020B0503020204020204" pitchFamily="34" charset="-122"/>
              </a:rPr>
              <a:t>生成 </a:t>
            </a:r>
            <a:r>
              <a:rPr lang="en-US" altLang="zh-CN" dirty="0" err="1">
                <a:ea typeface="Microsoft YaHei" panose="020B0503020204020204" pitchFamily="34" charset="-122"/>
              </a:rPr>
              <a:t>libsbi.a</a:t>
            </a:r>
            <a:r>
              <a:rPr lang="en-US" altLang="zh-CN" dirty="0">
                <a:ea typeface="Microsoft YaHei" panose="020B0503020204020204" pitchFamily="34" charset="-122"/>
              </a:rPr>
              <a:t> </a:t>
            </a:r>
            <a:r>
              <a:rPr lang="zh-CN" altLang="zh-CN" dirty="0">
                <a:solidFill>
                  <a:srgbClr val="FF0000"/>
                </a:solidFill>
                <a:ea typeface="Microsoft YaHei" panose="020B0503020204020204" pitchFamily="34" charset="-122"/>
              </a:rPr>
              <a:t>平台无关</a:t>
            </a:r>
            <a:r>
              <a:rPr lang="zh-CN" altLang="en-US" dirty="0">
                <a:ea typeface="Microsoft YaHei" panose="020B0503020204020204" pitchFamily="34" charset="-122"/>
              </a:rPr>
              <a:t>静态库，</a:t>
            </a:r>
            <a:r>
              <a:rPr lang="en-US" altLang="zh-CN" dirty="0">
                <a:ea typeface="Microsoft YaHei" panose="020B0503020204020204" pitchFamily="34" charset="-122"/>
              </a:rPr>
              <a:t> </a:t>
            </a:r>
            <a:r>
              <a:rPr lang="zh-CN" altLang="zh-CN" dirty="0">
                <a:ea typeface="Microsoft YaHei" panose="020B0503020204020204" pitchFamily="34" charset="-122"/>
              </a:rPr>
              <a:t>libplatsbi.a</a:t>
            </a:r>
            <a:r>
              <a:rPr lang="en-US" altLang="zh-CN" dirty="0">
                <a:ea typeface="Microsoft YaHei" panose="020B0503020204020204" pitchFamily="34" charset="-122"/>
              </a:rPr>
              <a:t> </a:t>
            </a:r>
            <a:r>
              <a:rPr lang="zh-CN" altLang="zh-CN" dirty="0">
                <a:solidFill>
                  <a:srgbClr val="FF0000"/>
                </a:solidFill>
                <a:ea typeface="Microsoft YaHei" panose="020B0503020204020204" pitchFamily="34" charset="-122"/>
              </a:rPr>
              <a:t>平台特定</a:t>
            </a:r>
            <a:r>
              <a:rPr lang="zh-CN" altLang="en-US" dirty="0">
                <a:ea typeface="Microsoft YaHei" panose="020B0503020204020204" pitchFamily="34" charset="-122"/>
              </a:rPr>
              <a:t>静态库。</a:t>
            </a:r>
            <a:endParaRPr lang="en-US" altLang="zh-CN" dirty="0">
              <a:ea typeface="Microsoft YaHei" panose="020B0503020204020204" pitchFamily="34" charset="-122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4471AFDA-3D65-0006-1536-962E415BD666}"/>
              </a:ext>
            </a:extLst>
          </p:cNvPr>
          <p:cNvSpPr txBox="1"/>
          <p:nvPr/>
        </p:nvSpPr>
        <p:spPr>
          <a:xfrm>
            <a:off x="1023639" y="835760"/>
            <a:ext cx="1052312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ea typeface="Microsoft YaHei" panose="020B0503020204020204" pitchFamily="34" charset="-122"/>
              </a:rPr>
              <a:t>用途</a:t>
            </a:r>
            <a:r>
              <a:rPr lang="en-US" altLang="zh-CN" sz="2400" dirty="0">
                <a:ea typeface="Microsoft YaHei" panose="020B0503020204020204" pitchFamily="34" charset="-122"/>
              </a:rPr>
              <a:t> </a:t>
            </a:r>
            <a:r>
              <a:rPr lang="zh-CN" altLang="en-US" sz="2400" dirty="0">
                <a:ea typeface="Microsoft YaHei" panose="020B0503020204020204" pitchFamily="34" charset="-122"/>
              </a:rPr>
              <a:t>大致分</a:t>
            </a:r>
            <a:r>
              <a:rPr lang="en-US" altLang="zh-CN" sz="2400" dirty="0">
                <a:ea typeface="Microsoft YaHei" panose="020B0503020204020204" pitchFamily="34" charset="-122"/>
              </a:rPr>
              <a:t>3</a:t>
            </a:r>
            <a:r>
              <a:rPr lang="zh-CN" altLang="en-US" sz="2400" dirty="0">
                <a:ea typeface="Microsoft YaHei" panose="020B0503020204020204" pitchFamily="34" charset="-122"/>
              </a:rPr>
              <a:t>个：</a:t>
            </a:r>
            <a:endParaRPr lang="en-US" altLang="zh-CN" sz="2400" dirty="0">
              <a:ea typeface="Microsoft YaHei" panose="020B0503020204020204" pitchFamily="34" charset="-122"/>
            </a:endParaRPr>
          </a:p>
          <a:p>
            <a:r>
              <a:rPr lang="en-US" altLang="zh-CN" dirty="0">
                <a:ea typeface="Microsoft YaHei" panose="020B0503020204020204" pitchFamily="34" charset="-122"/>
              </a:rPr>
              <a:t>1.openSBI </a:t>
            </a:r>
            <a:r>
              <a:rPr lang="zh-CN" altLang="en-US" dirty="0">
                <a:ea typeface="Microsoft YaHei" panose="020B0503020204020204" pitchFamily="34" charset="-122"/>
              </a:rPr>
              <a:t>只专注于</a:t>
            </a:r>
            <a:r>
              <a:rPr lang="en-US" altLang="zh-CN" dirty="0">
                <a:ea typeface="Microsoft YaHei" panose="020B0503020204020204" pitchFamily="34" charset="-122"/>
              </a:rPr>
              <a:t>RISC-V</a:t>
            </a:r>
            <a:r>
              <a:rPr lang="zh-CN" altLang="en-US" dirty="0">
                <a:ea typeface="Microsoft YaHei" panose="020B0503020204020204" pitchFamily="34" charset="-122"/>
              </a:rPr>
              <a:t>  </a:t>
            </a:r>
            <a:r>
              <a:rPr lang="en-US" altLang="zh-CN" dirty="0">
                <a:ea typeface="Microsoft YaHei" panose="020B0503020204020204" pitchFamily="34" charset="-122"/>
              </a:rPr>
              <a:t>M</a:t>
            </a:r>
            <a:r>
              <a:rPr lang="zh-CN" altLang="en-US" dirty="0">
                <a:ea typeface="Microsoft YaHei" panose="020B0503020204020204" pitchFamily="34" charset="-122"/>
              </a:rPr>
              <a:t>模式下 软件（固件）与 上层软件（系统 ）之间的交互 实现（中间层）。</a:t>
            </a:r>
            <a:endParaRPr lang="en-US" altLang="zh-CN" dirty="0">
              <a:ea typeface="Microsoft YaHei" panose="020B0503020204020204" pitchFamily="34" charset="-122"/>
            </a:endParaRPr>
          </a:p>
          <a:p>
            <a:r>
              <a:rPr lang="en-US" altLang="zh-CN" dirty="0">
                <a:ea typeface="Microsoft YaHei" panose="020B0503020204020204" pitchFamily="34" charset="-122"/>
              </a:rPr>
              <a:t>2.</a:t>
            </a:r>
            <a:r>
              <a:rPr lang="zh-CN" altLang="en-US" dirty="0">
                <a:ea typeface="Microsoft YaHei" panose="020B0503020204020204" pitchFamily="34" charset="-122"/>
              </a:rPr>
              <a:t>支持</a:t>
            </a:r>
            <a:r>
              <a:rPr lang="en-US" altLang="zh-CN" dirty="0">
                <a:ea typeface="Microsoft YaHei" panose="020B0503020204020204" pitchFamily="34" charset="-122"/>
              </a:rPr>
              <a:t>HSM (</a:t>
            </a:r>
            <a:r>
              <a:rPr lang="zh-CN" altLang="en-US" dirty="0">
                <a:ea typeface="Microsoft YaHei" panose="020B0503020204020204" pitchFamily="34" charset="-122"/>
              </a:rPr>
              <a:t>一个</a:t>
            </a:r>
            <a:r>
              <a:rPr lang="en-US" altLang="zh-CN" dirty="0">
                <a:ea typeface="Microsoft YaHei" panose="020B0503020204020204" pitchFamily="34" charset="-122"/>
              </a:rPr>
              <a:t>Hart </a:t>
            </a:r>
            <a:r>
              <a:rPr lang="zh-CN" altLang="zh-CN" dirty="0">
                <a:ea typeface="Microsoft YaHei" panose="020B0503020204020204" pitchFamily="34" charset="-122"/>
              </a:rPr>
              <a:t>是指</a:t>
            </a:r>
            <a:r>
              <a:rPr lang="en-US" altLang="zh-CN" dirty="0">
                <a:ea typeface="Microsoft YaHei" panose="020B0503020204020204" pitchFamily="34" charset="-122"/>
              </a:rPr>
              <a:t> RISC-V </a:t>
            </a:r>
            <a:r>
              <a:rPr lang="zh-CN" altLang="zh-CN" dirty="0">
                <a:ea typeface="Microsoft YaHei" panose="020B0503020204020204" pitchFamily="34" charset="-122"/>
              </a:rPr>
              <a:t>架构</a:t>
            </a:r>
            <a:r>
              <a:rPr lang="en-US" altLang="zh-CN" dirty="0">
                <a:ea typeface="Microsoft YaHei" panose="020B0503020204020204" pitchFamily="34" charset="-122"/>
              </a:rPr>
              <a:t>CPU</a:t>
            </a:r>
            <a:r>
              <a:rPr lang="zh-CN" altLang="en-US" dirty="0">
                <a:ea typeface="Microsoft YaHei" panose="020B0503020204020204" pitchFamily="34" charset="-122"/>
              </a:rPr>
              <a:t>的一个物理线程</a:t>
            </a:r>
            <a:r>
              <a:rPr lang="en-US" altLang="zh-CN" dirty="0">
                <a:ea typeface="Microsoft YaHei" panose="020B0503020204020204" pitchFamily="34" charset="-122"/>
              </a:rPr>
              <a:t>)</a:t>
            </a:r>
            <a:r>
              <a:rPr lang="zh-CN" altLang="en-US" dirty="0">
                <a:ea typeface="Microsoft YaHei" panose="020B0503020204020204" pitchFamily="34" charset="-122"/>
              </a:rPr>
              <a:t>，也就是</a:t>
            </a:r>
            <a:r>
              <a:rPr lang="en-US" altLang="zh-CN" dirty="0">
                <a:ea typeface="Microsoft YaHei" panose="020B0503020204020204" pitchFamily="34" charset="-122"/>
              </a:rPr>
              <a:t>CPU</a:t>
            </a:r>
            <a:r>
              <a:rPr lang="zh-CN" altLang="en-US" dirty="0">
                <a:ea typeface="Microsoft YaHei" panose="020B0503020204020204" pitchFamily="34" charset="-122"/>
              </a:rPr>
              <a:t>每个核心的操作管理。</a:t>
            </a:r>
            <a:endParaRPr lang="en-US" altLang="zh-CN" dirty="0">
              <a:ea typeface="Microsoft YaHei" panose="020B0503020204020204" pitchFamily="34" charset="-122"/>
            </a:endParaRPr>
          </a:p>
          <a:p>
            <a:r>
              <a:rPr lang="en-US" altLang="zh-CN" dirty="0">
                <a:ea typeface="Microsoft YaHei" panose="020B0503020204020204" pitchFamily="34" charset="-122"/>
              </a:rPr>
              <a:t>3.</a:t>
            </a:r>
            <a:r>
              <a:rPr lang="zh-CN" altLang="zh-CN" sz="1800" dirty="0">
                <a:effectLst/>
                <a:ea typeface="Microsoft YaHei" panose="020B0503020204020204" pitchFamily="34" charset="-122"/>
              </a:rPr>
              <a:t>扩展性</a:t>
            </a:r>
            <a:r>
              <a:rPr lang="zh-CN" altLang="en-US" sz="1800" dirty="0">
                <a:effectLst/>
                <a:ea typeface="Microsoft YaHei" panose="020B0503020204020204" pitchFamily="34" charset="-122"/>
              </a:rPr>
              <a:t>，</a:t>
            </a:r>
            <a:r>
              <a:rPr lang="zh-CN" altLang="zh-CN" sz="1800" dirty="0">
                <a:effectLst/>
                <a:ea typeface="Calibri" panose="020F0502020204030204" pitchFamily="34" charset="0"/>
              </a:rPr>
              <a:t>SoC</a:t>
            </a:r>
            <a:r>
              <a:rPr lang="en-US" altLang="zh-CN" sz="1800" dirty="0">
                <a:effectLst/>
                <a:ea typeface="Calibri" panose="020F0502020204030204" pitchFamily="34" charset="0"/>
              </a:rPr>
              <a:t> </a:t>
            </a:r>
            <a:r>
              <a:rPr lang="zh-CN" altLang="zh-CN" sz="1800" dirty="0">
                <a:effectLst/>
                <a:ea typeface="Microsoft YaHei" panose="020B0503020204020204" pitchFamily="34" charset="-122"/>
              </a:rPr>
              <a:t>供应商可以轻松扩展</a:t>
            </a:r>
            <a:r>
              <a:rPr lang="zh-CN" altLang="zh-CN" sz="1800" dirty="0">
                <a:effectLst/>
                <a:ea typeface="Calibri" panose="020F0502020204030204" pitchFamily="34" charset="0"/>
              </a:rPr>
              <a:t> OpenSBI</a:t>
            </a:r>
            <a:r>
              <a:rPr lang="zh-CN" altLang="en-US" sz="1800" dirty="0">
                <a:effectLst/>
                <a:ea typeface="Calibri" panose="020F0502020204030204" pitchFamily="34" charset="0"/>
              </a:rPr>
              <a:t>，从而支持</a:t>
            </a:r>
            <a:r>
              <a:rPr lang="en-US" altLang="zh-CN" sz="1800" dirty="0" err="1">
                <a:effectLst/>
                <a:ea typeface="Calibri" panose="020F0502020204030204" pitchFamily="34" charset="0"/>
              </a:rPr>
              <a:t>OpenSBI</a:t>
            </a:r>
            <a:r>
              <a:rPr lang="zh-CN" altLang="en-US" sz="1800" dirty="0">
                <a:effectLst/>
                <a:ea typeface="Calibri" panose="020F0502020204030204" pitchFamily="34" charset="0"/>
              </a:rPr>
              <a:t>上层生态</a:t>
            </a:r>
            <a:r>
              <a:rPr lang="zh-CN" altLang="zh-CN" sz="1800" dirty="0">
                <a:effectLst/>
                <a:ea typeface="Microsoft YaHei" panose="020B0503020204020204" pitchFamily="34" charset="-122"/>
              </a:rPr>
              <a:t>。</a:t>
            </a:r>
            <a:endParaRPr lang="zh-CN" altLang="en-US" dirty="0">
              <a:ea typeface="Microsoft YaHei" panose="020B0503020204020204" pitchFamily="34" charset="-122"/>
            </a:endParaRPr>
          </a:p>
          <a:p>
            <a:endParaRPr lang="zh-CN" altLang="en-US" dirty="0"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312758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71677F-3B47-B6CD-470C-9D7154873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9814" y="104208"/>
            <a:ext cx="4167986" cy="509403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zh-CN" dirty="0" err="1"/>
              <a:t>OpenSBI</a:t>
            </a:r>
            <a:r>
              <a:rPr lang="en-US" altLang="zh-CN" dirty="0"/>
              <a:t> </a:t>
            </a:r>
            <a:r>
              <a:rPr lang="zh-CN" altLang="en-US" dirty="0"/>
              <a:t>的启动方式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F4AA3A64-6815-5F6F-682B-470B009E03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5282" y="2976474"/>
            <a:ext cx="3728092" cy="2149588"/>
          </a:xfr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8CF22143-9C17-4F3A-6C9C-64894DF90DA6}"/>
              </a:ext>
            </a:extLst>
          </p:cNvPr>
          <p:cNvSpPr txBox="1"/>
          <p:nvPr/>
        </p:nvSpPr>
        <p:spPr>
          <a:xfrm>
            <a:off x="1181227" y="2492400"/>
            <a:ext cx="28436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当前</a:t>
            </a:r>
            <a:r>
              <a:rPr lang="en-US" altLang="zh-CN" dirty="0"/>
              <a:t>Duo SDK </a:t>
            </a:r>
            <a:r>
              <a:rPr lang="zh-CN" altLang="en-US" dirty="0"/>
              <a:t>采用的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BBED17A-4E9E-DB59-5D1E-A0E36F3CF2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1843" y="2977563"/>
            <a:ext cx="3194286" cy="221704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4097374D-CAC8-0F22-73E3-5A153DE9F4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3071" y="2976474"/>
            <a:ext cx="3790185" cy="2217046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E4D9400D-9808-81C1-D42A-14FF56F8C736}"/>
              </a:ext>
            </a:extLst>
          </p:cNvPr>
          <p:cNvSpPr txBox="1"/>
          <p:nvPr/>
        </p:nvSpPr>
        <p:spPr>
          <a:xfrm>
            <a:off x="2447988" y="1425166"/>
            <a:ext cx="75151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使用 </a:t>
            </a:r>
            <a:r>
              <a:rPr lang="en-US" altLang="zh-CN" dirty="0" err="1"/>
              <a:t>OpenSBI</a:t>
            </a:r>
            <a:r>
              <a:rPr lang="en-US" altLang="zh-CN" dirty="0"/>
              <a:t> </a:t>
            </a:r>
            <a:r>
              <a:rPr lang="zh-CN" altLang="en-US" dirty="0"/>
              <a:t>框架生成的固件，启动上层“软件”的 三种方式 </a:t>
            </a:r>
          </a:p>
        </p:txBody>
      </p:sp>
    </p:spTree>
    <p:extLst>
      <p:ext uri="{BB962C8B-B14F-4D97-AF65-F5344CB8AC3E}">
        <p14:creationId xmlns:p14="http://schemas.microsoft.com/office/powerpoint/2010/main" val="33285745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71677F-3B47-B6CD-470C-9D7154873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3798" y="152335"/>
            <a:ext cx="1599245" cy="539481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zh-CN" dirty="0"/>
              <a:t>U-Boot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134CD39-6812-2580-2B80-F09D8BC00A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26105" y="382686"/>
            <a:ext cx="7640450" cy="987592"/>
          </a:xfrm>
        </p:spPr>
        <p:txBody>
          <a:bodyPr/>
          <a:lstStyle/>
          <a:p>
            <a:r>
              <a:rPr lang="zh-CN" altLang="en-US" dirty="0"/>
              <a:t>制作</a:t>
            </a:r>
            <a:r>
              <a:rPr lang="en-US" altLang="zh-CN" dirty="0"/>
              <a:t>U-Boot </a:t>
            </a:r>
            <a:r>
              <a:rPr lang="zh-CN" altLang="en-US" dirty="0"/>
              <a:t>，大致分为</a:t>
            </a:r>
            <a:r>
              <a:rPr lang="en-US" altLang="zh-CN" dirty="0"/>
              <a:t>3</a:t>
            </a:r>
            <a:r>
              <a:rPr lang="zh-CN" altLang="en-US" dirty="0"/>
              <a:t>块：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FD65D1E-D853-0E07-80AA-04C603413811}"/>
              </a:ext>
            </a:extLst>
          </p:cNvPr>
          <p:cNvSpPr txBox="1"/>
          <p:nvPr/>
        </p:nvSpPr>
        <p:spPr>
          <a:xfrm>
            <a:off x="6924905" y="691816"/>
            <a:ext cx="19777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dirty="0">
                <a:hlinkClick r:id="rId2"/>
              </a:rPr>
              <a:t>U-boot 文档</a:t>
            </a:r>
            <a:endParaRPr lang="zh-CN" altLang="en-US" dirty="0"/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D7FC1905-C524-E2F3-4C6C-D49188429EC5}"/>
              </a:ext>
            </a:extLst>
          </p:cNvPr>
          <p:cNvSpPr txBox="1">
            <a:spLocks/>
          </p:cNvSpPr>
          <p:nvPr/>
        </p:nvSpPr>
        <p:spPr>
          <a:xfrm>
            <a:off x="1171407" y="1501972"/>
            <a:ext cx="2780298" cy="8365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4488" indent="-344488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95338" indent="-33813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58888" indent="-3444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709738" indent="-33813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1732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642616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3108960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575304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404164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U-Boot</a:t>
            </a:r>
            <a:r>
              <a:rPr lang="zh-CN" altLang="en-US" dirty="0"/>
              <a:t>配置（移植）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A9009D89-5946-1BDE-26D2-DD203A79C728}"/>
              </a:ext>
            </a:extLst>
          </p:cNvPr>
          <p:cNvSpPr txBox="1">
            <a:spLocks/>
          </p:cNvSpPr>
          <p:nvPr/>
        </p:nvSpPr>
        <p:spPr>
          <a:xfrm>
            <a:off x="5259806" y="1498994"/>
            <a:ext cx="3228544" cy="8365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4488" indent="-344488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95338" indent="-33813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58888" indent="-3444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709738" indent="-33813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1732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642616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3108960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575304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404164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Linux Kernel</a:t>
            </a:r>
            <a:r>
              <a:rPr lang="zh-CN" altLang="en-US" dirty="0"/>
              <a:t>配置（移植）</a:t>
            </a:r>
          </a:p>
        </p:txBody>
      </p:sp>
      <p:sp>
        <p:nvSpPr>
          <p:cNvPr id="9" name="内容占位符 2">
            <a:extLst>
              <a:ext uri="{FF2B5EF4-FFF2-40B4-BE49-F238E27FC236}">
                <a16:creationId xmlns:a16="http://schemas.microsoft.com/office/drawing/2014/main" id="{3D5F1CB3-D047-26B7-EDF9-F62E057194FE}"/>
              </a:ext>
            </a:extLst>
          </p:cNvPr>
          <p:cNvSpPr txBox="1">
            <a:spLocks/>
          </p:cNvSpPr>
          <p:nvPr/>
        </p:nvSpPr>
        <p:spPr>
          <a:xfrm>
            <a:off x="8636001" y="1501972"/>
            <a:ext cx="3302000" cy="8365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4488" indent="-344488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95338" indent="-33813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58888" indent="-3444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709738" indent="-33813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1732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642616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3108960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575304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404164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Root FS</a:t>
            </a:r>
            <a:r>
              <a:rPr lang="zh-CN" altLang="en-US" dirty="0"/>
              <a:t> 根文件系统</a:t>
            </a:r>
          </a:p>
        </p:txBody>
      </p:sp>
      <p:cxnSp>
        <p:nvCxnSpPr>
          <p:cNvPr id="11" name="连接符: 肘形 10">
            <a:extLst>
              <a:ext uri="{FF2B5EF4-FFF2-40B4-BE49-F238E27FC236}">
                <a16:creationId xmlns:a16="http://schemas.microsoft.com/office/drawing/2014/main" id="{015A3244-D916-7A0B-18AC-C07D7C0B45C1}"/>
              </a:ext>
            </a:extLst>
          </p:cNvPr>
          <p:cNvCxnSpPr>
            <a:stCxn id="8" idx="2"/>
            <a:endCxn id="9" idx="2"/>
          </p:cNvCxnSpPr>
          <p:nvPr/>
        </p:nvCxnSpPr>
        <p:spPr>
          <a:xfrm rot="16200000" flipH="1">
            <a:off x="8579050" y="630535"/>
            <a:ext cx="2978" cy="3412923"/>
          </a:xfrm>
          <a:prstGeom prst="bentConnector3">
            <a:avLst>
              <a:gd name="adj1" fmla="val 7776293"/>
            </a:avLst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E2BA5DF1-122F-DDB8-A3A5-9B2983C53C16}"/>
              </a:ext>
            </a:extLst>
          </p:cNvPr>
          <p:cNvCxnSpPr>
            <a:cxnSpLocks/>
          </p:cNvCxnSpPr>
          <p:nvPr/>
        </p:nvCxnSpPr>
        <p:spPr>
          <a:xfrm>
            <a:off x="8724900" y="2571750"/>
            <a:ext cx="0" cy="153670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内容占位符 2">
            <a:extLst>
              <a:ext uri="{FF2B5EF4-FFF2-40B4-BE49-F238E27FC236}">
                <a16:creationId xmlns:a16="http://schemas.microsoft.com/office/drawing/2014/main" id="{6F48AC30-8128-7E85-9EC3-D9FE9A859967}"/>
              </a:ext>
            </a:extLst>
          </p:cNvPr>
          <p:cNvSpPr txBox="1">
            <a:spLocks/>
          </p:cNvSpPr>
          <p:nvPr/>
        </p:nvSpPr>
        <p:spPr>
          <a:xfrm>
            <a:off x="6703090" y="3847918"/>
            <a:ext cx="4843723" cy="9875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4488" indent="-344488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95338" indent="-33813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58888" indent="-3444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709738" indent="-33813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1732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642616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3108960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575304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404164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这两个由 </a:t>
            </a:r>
            <a:r>
              <a:rPr lang="en-US" altLang="zh-CN" dirty="0" err="1"/>
              <a:t>BuildRoot</a:t>
            </a:r>
            <a:r>
              <a:rPr lang="zh-CN" altLang="en-US" dirty="0"/>
              <a:t>生成，这里省略</a:t>
            </a:r>
          </a:p>
        </p:txBody>
      </p: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97EDCADB-957A-A291-DBA7-B169D85EB764}"/>
              </a:ext>
            </a:extLst>
          </p:cNvPr>
          <p:cNvCxnSpPr>
            <a:cxnSpLocks/>
          </p:cNvCxnSpPr>
          <p:nvPr/>
        </p:nvCxnSpPr>
        <p:spPr>
          <a:xfrm>
            <a:off x="2730500" y="2235200"/>
            <a:ext cx="0" cy="78105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内容占位符 2">
            <a:extLst>
              <a:ext uri="{FF2B5EF4-FFF2-40B4-BE49-F238E27FC236}">
                <a16:creationId xmlns:a16="http://schemas.microsoft.com/office/drawing/2014/main" id="{9A44F101-D696-1872-AF6C-4844C21CD23C}"/>
              </a:ext>
            </a:extLst>
          </p:cNvPr>
          <p:cNvSpPr txBox="1">
            <a:spLocks/>
          </p:cNvSpPr>
          <p:nvPr/>
        </p:nvSpPr>
        <p:spPr>
          <a:xfrm>
            <a:off x="645187" y="3090134"/>
            <a:ext cx="6228890" cy="18652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4488" indent="-344488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95338" indent="-33813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58888" indent="-3444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709738" indent="-33813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1732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642616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3108960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575304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404164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1. </a:t>
            </a:r>
            <a:r>
              <a:rPr lang="zh-CN" altLang="en-US" dirty="0"/>
              <a:t>核心处理器初始化代码，启动核心处理器</a:t>
            </a:r>
            <a:endParaRPr lang="en-US" altLang="zh-CN" dirty="0"/>
          </a:p>
          <a:p>
            <a:r>
              <a:rPr lang="en-US" altLang="zh-CN" dirty="0"/>
              <a:t>2. </a:t>
            </a:r>
            <a:r>
              <a:rPr lang="zh-CN" altLang="en-US" dirty="0"/>
              <a:t>板级设备树，提供外设驱动支持</a:t>
            </a:r>
            <a:r>
              <a:rPr lang="en-US" altLang="zh-CN" dirty="0"/>
              <a:t>U-boot</a:t>
            </a:r>
            <a:r>
              <a:rPr lang="zh-CN" altLang="en-US" dirty="0"/>
              <a:t>启动</a:t>
            </a:r>
            <a:endParaRPr lang="en-US" altLang="zh-CN" dirty="0"/>
          </a:p>
          <a:p>
            <a:r>
              <a:rPr lang="en-US" altLang="zh-CN" dirty="0"/>
              <a:t>3.</a:t>
            </a:r>
            <a:r>
              <a:rPr lang="zh-CN" altLang="en-US" dirty="0"/>
              <a:t>可能需要修改板级代码，适配当前开发板外设</a:t>
            </a:r>
          </a:p>
        </p:txBody>
      </p:sp>
    </p:spTree>
    <p:extLst>
      <p:ext uri="{BB962C8B-B14F-4D97-AF65-F5344CB8AC3E}">
        <p14:creationId xmlns:p14="http://schemas.microsoft.com/office/powerpoint/2010/main" val="5927648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71677F-3B47-B6CD-470C-9D7154873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5672" y="13972"/>
            <a:ext cx="2357234" cy="593623"/>
          </a:xfrm>
        </p:spPr>
        <p:txBody>
          <a:bodyPr/>
          <a:lstStyle/>
          <a:p>
            <a:pPr algn="l"/>
            <a:r>
              <a:rPr lang="en-US" altLang="zh-CN" dirty="0"/>
              <a:t>Build Root</a:t>
            </a:r>
            <a:endParaRPr lang="zh-CN" altLang="en-US" dirty="0"/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46A34DF5-EA49-A0F9-59FE-2B6B8D9CAE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648" y="2707309"/>
            <a:ext cx="6008960" cy="2258245"/>
          </a:xfrm>
          <a:prstGeom prst="rect">
            <a:avLst/>
          </a:prstGeom>
        </p:spPr>
      </p:pic>
      <p:sp>
        <p:nvSpPr>
          <p:cNvPr id="23" name="标题 1">
            <a:extLst>
              <a:ext uri="{FF2B5EF4-FFF2-40B4-BE49-F238E27FC236}">
                <a16:creationId xmlns:a16="http://schemas.microsoft.com/office/drawing/2014/main" id="{3670B96E-9F18-38C1-5C91-C40EF9232959}"/>
              </a:ext>
            </a:extLst>
          </p:cNvPr>
          <p:cNvSpPr txBox="1">
            <a:spLocks/>
          </p:cNvSpPr>
          <p:nvPr/>
        </p:nvSpPr>
        <p:spPr>
          <a:xfrm>
            <a:off x="1156699" y="1212417"/>
            <a:ext cx="4939301" cy="176576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dirty="0"/>
              <a:t>通常制作 </a:t>
            </a:r>
            <a:r>
              <a:rPr lang="zh-CN" altLang="en-US" sz="2400" dirty="0">
                <a:latin typeface="+mn-lt"/>
                <a:ea typeface="+mn-ea"/>
                <a:cs typeface="+mn-cs"/>
              </a:rPr>
              <a:t>最小</a:t>
            </a:r>
            <a:r>
              <a:rPr lang="en-US" altLang="zh-CN" sz="2400" dirty="0">
                <a:latin typeface="+mn-lt"/>
                <a:ea typeface="+mn-ea"/>
                <a:cs typeface="+mn-cs"/>
              </a:rPr>
              <a:t>Linux</a:t>
            </a:r>
            <a:r>
              <a:rPr lang="zh-CN" altLang="en-US" sz="2400" dirty="0">
                <a:latin typeface="+mn-lt"/>
                <a:ea typeface="+mn-ea"/>
                <a:cs typeface="+mn-cs"/>
              </a:rPr>
              <a:t>映像文件</a:t>
            </a:r>
            <a:endParaRPr lang="en-US" altLang="zh-CN" sz="2400" dirty="0">
              <a:latin typeface="+mn-lt"/>
              <a:ea typeface="+mn-ea"/>
              <a:cs typeface="+mn-cs"/>
            </a:endParaRPr>
          </a:p>
          <a:p>
            <a:pPr algn="l"/>
            <a:r>
              <a:rPr lang="zh-CN" altLang="en-US" sz="2000" dirty="0"/>
              <a:t>需要以下 几个组件：</a:t>
            </a:r>
            <a:endParaRPr lang="en-US" altLang="zh-CN" sz="2000" dirty="0"/>
          </a:p>
          <a:p>
            <a:pPr algn="l"/>
            <a:endParaRPr lang="en-US" altLang="zh-CN" sz="2000" dirty="0"/>
          </a:p>
          <a:p>
            <a:pPr algn="l"/>
            <a:r>
              <a:rPr lang="en-US" altLang="zh-CN" sz="2000" dirty="0"/>
              <a:t>Bootloader </a:t>
            </a:r>
            <a:r>
              <a:rPr lang="zh-CN" altLang="en-US" sz="2000" dirty="0"/>
              <a:t>，</a:t>
            </a:r>
            <a:r>
              <a:rPr lang="en-US" altLang="zh-CN" sz="2000" dirty="0"/>
              <a:t>Kernel</a:t>
            </a:r>
            <a:r>
              <a:rPr lang="zh-CN" altLang="en-US" sz="2000" dirty="0"/>
              <a:t>，</a:t>
            </a:r>
            <a:r>
              <a:rPr lang="en-US" altLang="zh-CN" sz="2000" dirty="0"/>
              <a:t>Root FS</a:t>
            </a:r>
          </a:p>
          <a:p>
            <a:pPr algn="l"/>
            <a:endParaRPr lang="en-US" altLang="zh-CN" sz="2000" dirty="0"/>
          </a:p>
          <a:p>
            <a:pPr algn="l"/>
            <a:endParaRPr lang="zh-CN" altLang="en-US" sz="2000" dirty="0"/>
          </a:p>
        </p:txBody>
      </p:sp>
      <p:sp>
        <p:nvSpPr>
          <p:cNvPr id="24" name="标题 1">
            <a:extLst>
              <a:ext uri="{FF2B5EF4-FFF2-40B4-BE49-F238E27FC236}">
                <a16:creationId xmlns:a16="http://schemas.microsoft.com/office/drawing/2014/main" id="{B46E0CBA-34A1-0666-7FDA-63AB6A769D34}"/>
              </a:ext>
            </a:extLst>
          </p:cNvPr>
          <p:cNvSpPr txBox="1">
            <a:spLocks/>
          </p:cNvSpPr>
          <p:nvPr/>
        </p:nvSpPr>
        <p:spPr>
          <a:xfrm>
            <a:off x="6446925" y="2237883"/>
            <a:ext cx="5031202" cy="59362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zh-CN" altLang="en-US" dirty="0"/>
          </a:p>
        </p:txBody>
      </p:sp>
      <p:sp>
        <p:nvSpPr>
          <p:cNvPr id="26" name="内容占位符 25">
            <a:extLst>
              <a:ext uri="{FF2B5EF4-FFF2-40B4-BE49-F238E27FC236}">
                <a16:creationId xmlns:a16="http://schemas.microsoft.com/office/drawing/2014/main" id="{73421100-E9C2-B0A7-148A-63DCDFF6C3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42220" y="2978179"/>
            <a:ext cx="3910263" cy="1142999"/>
          </a:xfrm>
        </p:spPr>
        <p:txBody>
          <a:bodyPr>
            <a:normAutofit/>
          </a:bodyPr>
          <a:lstStyle/>
          <a:p>
            <a:r>
              <a:rPr lang="zh-CN" altLang="en-US" dirty="0"/>
              <a:t>于是 可以使用 </a:t>
            </a:r>
            <a:r>
              <a:rPr lang="en-US" altLang="zh-CN" dirty="0" err="1"/>
              <a:t>BuildRoot</a:t>
            </a:r>
            <a:r>
              <a:rPr lang="en-US" altLang="zh-CN" dirty="0"/>
              <a:t> </a:t>
            </a:r>
            <a:r>
              <a:rPr lang="zh-CN" altLang="en-US" dirty="0"/>
              <a:t>生成所需的 这几个组件</a:t>
            </a:r>
          </a:p>
          <a:p>
            <a:endParaRPr lang="zh-CN" altLang="en-US" dirty="0"/>
          </a:p>
        </p:txBody>
      </p:sp>
      <p:pic>
        <p:nvPicPr>
          <p:cNvPr id="27" name="内容占位符 21">
            <a:extLst>
              <a:ext uri="{FF2B5EF4-FFF2-40B4-BE49-F238E27FC236}">
                <a16:creationId xmlns:a16="http://schemas.microsoft.com/office/drawing/2014/main" id="{D7A891EB-81BE-85B5-212C-D3A812BE88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0105" y="4026495"/>
            <a:ext cx="6368984" cy="2619021"/>
          </a:xfrm>
          <a:prstGeom prst="rect">
            <a:avLst/>
          </a:prstGeom>
        </p:spPr>
      </p:pic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23122C98-77F9-7307-70EA-49C56E70EE0E}"/>
              </a:ext>
            </a:extLst>
          </p:cNvPr>
          <p:cNvCxnSpPr>
            <a:cxnSpLocks/>
          </p:cNvCxnSpPr>
          <p:nvPr/>
        </p:nvCxnSpPr>
        <p:spPr>
          <a:xfrm flipH="1" flipV="1">
            <a:off x="5606716" y="2430379"/>
            <a:ext cx="1758361" cy="1064725"/>
          </a:xfrm>
          <a:prstGeom prst="straightConnector1">
            <a:avLst/>
          </a:prstGeom>
          <a:ln w="762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625092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麦迪逊">
  <a:themeElements>
    <a:clrScheme name="Madison">
      <a:dk1>
        <a:sysClr val="windowText" lastClr="000000"/>
      </a:dk1>
      <a:lt1>
        <a:sysClr val="window" lastClr="FFFFFF"/>
      </a:lt1>
      <a:dk2>
        <a:srgbClr val="2C2D1F"/>
      </a:dk2>
      <a:lt2>
        <a:srgbClr val="FAF2C5"/>
      </a:lt2>
      <a:accent1>
        <a:srgbClr val="EA9736"/>
      </a:accent1>
      <a:accent2>
        <a:srgbClr val="EACF56"/>
      </a:accent2>
      <a:accent3>
        <a:srgbClr val="77D4D6"/>
      </a:accent3>
      <a:accent4>
        <a:srgbClr val="54AFDC"/>
      </a:accent4>
      <a:accent5>
        <a:srgbClr val="88C363"/>
      </a:accent5>
      <a:accent6>
        <a:srgbClr val="D9D899"/>
      </a:accent6>
      <a:hlink>
        <a:srgbClr val="A7A574"/>
      </a:hlink>
      <a:folHlink>
        <a:srgbClr val="8B887A"/>
      </a:folHlink>
    </a:clrScheme>
    <a:fontScheme name="Madison">
      <a:maj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dison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alpha val="88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dison" id="{025CB5FB-2DD3-45EE-B6F0-CC461540EB19}" vid="{9B359FC9-1E88-4883-B31D-CCECAE2A7B3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麦迪逊</Template>
  <TotalTime>5945</TotalTime>
  <Words>689</Words>
  <Application>Microsoft Office PowerPoint</Application>
  <PresentationFormat>宽屏</PresentationFormat>
  <Paragraphs>79</Paragraphs>
  <Slides>14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3" baseType="lpstr">
      <vt:lpstr>-apple-system</vt:lpstr>
      <vt:lpstr>Microsoft YaHei</vt:lpstr>
      <vt:lpstr>Arial</vt:lpstr>
      <vt:lpstr>Calibri</vt:lpstr>
      <vt:lpstr>Consolas</vt:lpstr>
      <vt:lpstr>MS Shell Dlg 2</vt:lpstr>
      <vt:lpstr>Wingdings</vt:lpstr>
      <vt:lpstr>Wingdings 3</vt:lpstr>
      <vt:lpstr>麦迪逊</vt:lpstr>
      <vt:lpstr>Duo SDK 解析    </vt:lpstr>
      <vt:lpstr>      Duo SDK 的组成    主要分四个部分：     uboot / openSBI / buildroot / Kernel</vt:lpstr>
      <vt:lpstr>Duo SDK 编译出 img文件</vt:lpstr>
      <vt:lpstr>安全启动 架构</vt:lpstr>
      <vt:lpstr>启动流程 对比</vt:lpstr>
      <vt:lpstr>OpenSBI</vt:lpstr>
      <vt:lpstr>OpenSBI 的启动方式</vt:lpstr>
      <vt:lpstr>U-Boot</vt:lpstr>
      <vt:lpstr>Build Root</vt:lpstr>
      <vt:lpstr>Linux Kernel 目录</vt:lpstr>
      <vt:lpstr>Duo SDK 一键编译 脚本分析 </vt:lpstr>
      <vt:lpstr>通过查找  build_all函数 发现有两个 配置脚本文件， Cvi 应该是Cvitek ，Milkv 参考它的 配置脚本文件，  查看Milkv的Build_all函数 ，发现编译ALL需先编译通过，这10个组件 uboot , kernel , rootfs  …. </vt:lpstr>
      <vt:lpstr>文件目录</vt:lpstr>
      <vt:lpstr>Fit Tool 蓝老师发的打包工具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Duo SDK 解析    </dc:title>
  <dc:creator>云展 黄</dc:creator>
  <cp:lastModifiedBy>云展 黄</cp:lastModifiedBy>
  <cp:revision>42</cp:revision>
  <dcterms:created xsi:type="dcterms:W3CDTF">2024-11-07T04:46:29Z</dcterms:created>
  <dcterms:modified xsi:type="dcterms:W3CDTF">2024-11-28T09:30:10Z</dcterms:modified>
</cp:coreProperties>
</file>